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3.xml" ContentType="application/vnd.openxmlformats-officedocument.drawingml.chart+xml"/>
  <Override PartName="/ppt/notesSlides/notesSlide6.xml" ContentType="application/vnd.openxmlformats-officedocument.presentationml.notesSlide+xml"/>
  <Override PartName="/ppt/charts/chart4.xml" ContentType="application/vnd.openxmlformats-officedocument.drawingml.chart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256" r:id="rId2"/>
    <p:sldId id="301" r:id="rId3"/>
    <p:sldId id="273" r:id="rId4"/>
    <p:sldId id="326" r:id="rId5"/>
    <p:sldId id="323" r:id="rId6"/>
    <p:sldId id="317" r:id="rId7"/>
    <p:sldId id="318" r:id="rId8"/>
    <p:sldId id="322" r:id="rId9"/>
    <p:sldId id="324" r:id="rId10"/>
    <p:sldId id="321" r:id="rId11"/>
    <p:sldId id="325" r:id="rId12"/>
    <p:sldId id="299" r:id="rId13"/>
    <p:sldId id="330" r:id="rId14"/>
    <p:sldId id="314" r:id="rId15"/>
    <p:sldId id="328" r:id="rId16"/>
    <p:sldId id="315" r:id="rId17"/>
    <p:sldId id="333" r:id="rId18"/>
    <p:sldId id="335" r:id="rId19"/>
    <p:sldId id="334" r:id="rId20"/>
    <p:sldId id="336" r:id="rId21"/>
    <p:sldId id="337" r:id="rId22"/>
    <p:sldId id="338" r:id="rId23"/>
    <p:sldId id="331" r:id="rId24"/>
  </p:sldIdLst>
  <p:sldSz cx="9144000" cy="6858000" type="screen4x3"/>
  <p:notesSz cx="7019925" cy="93059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000" b="1" kern="1200">
        <a:solidFill>
          <a:schemeClr val="tx1"/>
        </a:solidFill>
        <a:latin typeface="Arial" pitchFamily="34" charset="0"/>
        <a:ea typeface="MS PGothic"/>
        <a:cs typeface="MS PGothic"/>
      </a:defRPr>
    </a:lvl1pPr>
    <a:lvl2pPr marL="457200" algn="l" rtl="0" fontAlgn="base">
      <a:spcBef>
        <a:spcPct val="0"/>
      </a:spcBef>
      <a:spcAft>
        <a:spcPct val="0"/>
      </a:spcAft>
      <a:defRPr sz="1000" b="1" kern="1200">
        <a:solidFill>
          <a:schemeClr val="tx1"/>
        </a:solidFill>
        <a:latin typeface="Arial" pitchFamily="34" charset="0"/>
        <a:ea typeface="MS PGothic"/>
        <a:cs typeface="MS PGothic"/>
      </a:defRPr>
    </a:lvl2pPr>
    <a:lvl3pPr marL="914400" algn="l" rtl="0" fontAlgn="base">
      <a:spcBef>
        <a:spcPct val="0"/>
      </a:spcBef>
      <a:spcAft>
        <a:spcPct val="0"/>
      </a:spcAft>
      <a:defRPr sz="1000" b="1" kern="1200">
        <a:solidFill>
          <a:schemeClr val="tx1"/>
        </a:solidFill>
        <a:latin typeface="Arial" pitchFamily="34" charset="0"/>
        <a:ea typeface="MS PGothic"/>
        <a:cs typeface="MS PGothic"/>
      </a:defRPr>
    </a:lvl3pPr>
    <a:lvl4pPr marL="1371600" algn="l" rtl="0" fontAlgn="base">
      <a:spcBef>
        <a:spcPct val="0"/>
      </a:spcBef>
      <a:spcAft>
        <a:spcPct val="0"/>
      </a:spcAft>
      <a:defRPr sz="1000" b="1" kern="1200">
        <a:solidFill>
          <a:schemeClr val="tx1"/>
        </a:solidFill>
        <a:latin typeface="Arial" pitchFamily="34" charset="0"/>
        <a:ea typeface="MS PGothic"/>
        <a:cs typeface="MS PGothic"/>
      </a:defRPr>
    </a:lvl4pPr>
    <a:lvl5pPr marL="1828800" algn="l" rtl="0" fontAlgn="base">
      <a:spcBef>
        <a:spcPct val="0"/>
      </a:spcBef>
      <a:spcAft>
        <a:spcPct val="0"/>
      </a:spcAft>
      <a:defRPr sz="1000" b="1" kern="1200">
        <a:solidFill>
          <a:schemeClr val="tx1"/>
        </a:solidFill>
        <a:latin typeface="Arial" pitchFamily="34" charset="0"/>
        <a:ea typeface="MS PGothic"/>
        <a:cs typeface="MS PGothic"/>
      </a:defRPr>
    </a:lvl5pPr>
    <a:lvl6pPr marL="2286000" algn="l" defTabSz="914400" rtl="0" eaLnBrk="1" latinLnBrk="0" hangingPunct="1">
      <a:defRPr sz="1000" b="1" kern="1200">
        <a:solidFill>
          <a:schemeClr val="tx1"/>
        </a:solidFill>
        <a:latin typeface="Arial" pitchFamily="34" charset="0"/>
        <a:ea typeface="MS PGothic"/>
        <a:cs typeface="MS PGothic"/>
      </a:defRPr>
    </a:lvl6pPr>
    <a:lvl7pPr marL="2743200" algn="l" defTabSz="914400" rtl="0" eaLnBrk="1" latinLnBrk="0" hangingPunct="1">
      <a:defRPr sz="1000" b="1" kern="1200">
        <a:solidFill>
          <a:schemeClr val="tx1"/>
        </a:solidFill>
        <a:latin typeface="Arial" pitchFamily="34" charset="0"/>
        <a:ea typeface="MS PGothic"/>
        <a:cs typeface="MS PGothic"/>
      </a:defRPr>
    </a:lvl7pPr>
    <a:lvl8pPr marL="3200400" algn="l" defTabSz="914400" rtl="0" eaLnBrk="1" latinLnBrk="0" hangingPunct="1">
      <a:defRPr sz="1000" b="1" kern="1200">
        <a:solidFill>
          <a:schemeClr val="tx1"/>
        </a:solidFill>
        <a:latin typeface="Arial" pitchFamily="34" charset="0"/>
        <a:ea typeface="MS PGothic"/>
        <a:cs typeface="MS PGothic"/>
      </a:defRPr>
    </a:lvl8pPr>
    <a:lvl9pPr marL="3657600" algn="l" defTabSz="914400" rtl="0" eaLnBrk="1" latinLnBrk="0" hangingPunct="1">
      <a:defRPr sz="1000" b="1" kern="1200">
        <a:solidFill>
          <a:schemeClr val="tx1"/>
        </a:solidFill>
        <a:latin typeface="Arial" pitchFamily="34" charset="0"/>
        <a:ea typeface="MS PGothic"/>
        <a:cs typeface="MS PGothic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19931"/>
    <a:srgbClr val="FCB132"/>
    <a:srgbClr val="00CC00"/>
    <a:srgbClr val="FF9000"/>
    <a:srgbClr val="12890A"/>
    <a:srgbClr val="CC9AFE"/>
    <a:srgbClr val="FEFFCD"/>
    <a:srgbClr val="FFE4DC"/>
    <a:srgbClr val="FFBDA1"/>
    <a:srgbClr val="39994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17" autoAdjust="0"/>
    <p:restoredTop sz="92121" autoAdjust="0"/>
  </p:normalViewPr>
  <p:slideViewPr>
    <p:cSldViewPr snapToObjects="1">
      <p:cViewPr>
        <p:scale>
          <a:sx n="100" d="100"/>
          <a:sy n="100" d="100"/>
        </p:scale>
        <p:origin x="-318" y="-78"/>
      </p:cViewPr>
      <p:guideLst>
        <p:guide orient="horz" pos="2160"/>
        <p:guide pos="172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Objects="1">
      <p:cViewPr varScale="1">
        <p:scale>
          <a:sx n="58" d="100"/>
          <a:sy n="58" d="100"/>
        </p:scale>
        <p:origin x="-2214" y="-90"/>
      </p:cViewPr>
      <p:guideLst>
        <p:guide orient="horz" pos="2931"/>
        <p:guide pos="2211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149943\Local%20Settings\Temporary%20Internet%20Files\Content.Outlook\P00SJO3N\HotPerformance2%20(3)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\\.PSF\.Home\Documents\velocity\velocity-breakout-pie.xls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\\.PSF\.Home\Documents\velocity\velocity-breakout-pie.xls" TargetMode="Externa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Documents%20and%20Settings\149943\Local%20Settings\Temporary%20Internet%20Files\Content.Outlook\P00SJO3N\Google%20MKT%20Session%20to%20Billable%2012-05-08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18"/>
  <c:chart>
    <c:plotArea>
      <c:layout/>
      <c:barChart>
        <c:barDir val="bar"/>
        <c:grouping val="stacked"/>
        <c:ser>
          <c:idx val="0"/>
          <c:order val="0"/>
          <c:spPr>
            <a:noFill/>
          </c:spPr>
          <c:cat>
            <c:strRef>
              <c:f>sorted.csv!$D$2:$D$31</c:f>
              <c:strCache>
                <c:ptCount val="30"/>
                <c:pt idx="0">
                  <c:v>Sessionization</c:v>
                </c:pt>
                <c:pt idx="1">
                  <c:v>Taxonomy</c:v>
                </c:pt>
                <c:pt idx="2">
                  <c:v>Keyword</c:v>
                </c:pt>
                <c:pt idx="3">
                  <c:v>Taxonomy</c:v>
                </c:pt>
                <c:pt idx="4">
                  <c:v>SEO Content</c:v>
                </c:pt>
                <c:pt idx="5">
                  <c:v>Product Search</c:v>
                </c:pt>
                <c:pt idx="6">
                  <c:v>Attribution</c:v>
                </c:pt>
                <c:pt idx="7">
                  <c:v>User Content</c:v>
                </c:pt>
                <c:pt idx="8">
                  <c:v>Category Search</c:v>
                </c:pt>
                <c:pt idx="9">
                  <c:v>Sponsored Links</c:v>
                </c:pt>
                <c:pt idx="10">
                  <c:v>Search Log 1</c:v>
                </c:pt>
                <c:pt idx="11">
                  <c:v>Product Reviews</c:v>
                </c:pt>
                <c:pt idx="12">
                  <c:v>User Content</c:v>
                </c:pt>
                <c:pt idx="13">
                  <c:v>SEO Content</c:v>
                </c:pt>
                <c:pt idx="14">
                  <c:v>Search Log 2</c:v>
                </c:pt>
                <c:pt idx="15">
                  <c:v>SEO Content</c:v>
                </c:pt>
                <c:pt idx="16">
                  <c:v>Taxonomy</c:v>
                </c:pt>
                <c:pt idx="17">
                  <c:v>Related Searches</c:v>
                </c:pt>
                <c:pt idx="18">
                  <c:v>Product Details</c:v>
                </c:pt>
                <c:pt idx="19">
                  <c:v>Related Searches</c:v>
                </c:pt>
                <c:pt idx="20">
                  <c:v>Banner</c:v>
                </c:pt>
                <c:pt idx="21">
                  <c:v>Banner</c:v>
                </c:pt>
                <c:pt idx="22">
                  <c:v>Attribution</c:v>
                </c:pt>
                <c:pt idx="23">
                  <c:v>Banner</c:v>
                </c:pt>
                <c:pt idx="24">
                  <c:v>Banner</c:v>
                </c:pt>
                <c:pt idx="25">
                  <c:v>Banner</c:v>
                </c:pt>
                <c:pt idx="26">
                  <c:v>Banner</c:v>
                </c:pt>
                <c:pt idx="27">
                  <c:v>Banner</c:v>
                </c:pt>
                <c:pt idx="28">
                  <c:v>Access Log 1</c:v>
                </c:pt>
                <c:pt idx="29">
                  <c:v>Access Log 2</c:v>
                </c:pt>
              </c:strCache>
            </c:strRef>
          </c:cat>
          <c:val>
            <c:numRef>
              <c:f>sorted.csv!$B$2:$B$31</c:f>
              <c:numCache>
                <c:formatCode>0</c:formatCode>
                <c:ptCount val="30"/>
                <c:pt idx="0">
                  <c:v>0</c:v>
                </c:pt>
                <c:pt idx="1">
                  <c:v>10</c:v>
                </c:pt>
                <c:pt idx="2">
                  <c:v>16</c:v>
                </c:pt>
                <c:pt idx="3">
                  <c:v>16</c:v>
                </c:pt>
                <c:pt idx="4">
                  <c:v>17</c:v>
                </c:pt>
                <c:pt idx="5">
                  <c:v>18</c:v>
                </c:pt>
                <c:pt idx="6">
                  <c:v>18</c:v>
                </c:pt>
                <c:pt idx="7">
                  <c:v>19</c:v>
                </c:pt>
                <c:pt idx="8">
                  <c:v>20</c:v>
                </c:pt>
                <c:pt idx="9">
                  <c:v>22</c:v>
                </c:pt>
                <c:pt idx="10">
                  <c:v>44</c:v>
                </c:pt>
                <c:pt idx="11">
                  <c:v>45</c:v>
                </c:pt>
                <c:pt idx="12">
                  <c:v>45</c:v>
                </c:pt>
                <c:pt idx="13">
                  <c:v>45</c:v>
                </c:pt>
                <c:pt idx="14">
                  <c:v>47</c:v>
                </c:pt>
                <c:pt idx="15">
                  <c:v>58</c:v>
                </c:pt>
                <c:pt idx="16">
                  <c:v>58</c:v>
                </c:pt>
                <c:pt idx="17">
                  <c:v>60</c:v>
                </c:pt>
                <c:pt idx="18">
                  <c:v>63</c:v>
                </c:pt>
                <c:pt idx="19">
                  <c:v>63</c:v>
                </c:pt>
                <c:pt idx="20">
                  <c:v>76</c:v>
                </c:pt>
                <c:pt idx="21">
                  <c:v>82</c:v>
                </c:pt>
                <c:pt idx="22">
                  <c:v>93</c:v>
                </c:pt>
                <c:pt idx="23">
                  <c:v>118</c:v>
                </c:pt>
                <c:pt idx="24">
                  <c:v>125</c:v>
                </c:pt>
                <c:pt idx="25">
                  <c:v>159</c:v>
                </c:pt>
                <c:pt idx="26">
                  <c:v>201</c:v>
                </c:pt>
                <c:pt idx="27">
                  <c:v>220</c:v>
                </c:pt>
                <c:pt idx="28">
                  <c:v>228</c:v>
                </c:pt>
                <c:pt idx="29">
                  <c:v>230</c:v>
                </c:pt>
              </c:numCache>
            </c:numRef>
          </c:val>
        </c:ser>
        <c:ser>
          <c:idx val="1"/>
          <c:order val="1"/>
          <c:tx>
            <c:v>Time</c:v>
          </c:tx>
          <c:spPr>
            <a:solidFill>
              <a:srgbClr val="FE6F00"/>
            </a:solidFill>
            <a:scene3d>
              <a:camera prst="orthographicFront"/>
              <a:lightRig rig="threePt" dir="t"/>
            </a:scene3d>
            <a:sp3d/>
          </c:spPr>
          <c:cat>
            <c:strRef>
              <c:f>sorted.csv!$D$2:$D$31</c:f>
              <c:strCache>
                <c:ptCount val="30"/>
                <c:pt idx="0">
                  <c:v>Sessionization</c:v>
                </c:pt>
                <c:pt idx="1">
                  <c:v>Taxonomy</c:v>
                </c:pt>
                <c:pt idx="2">
                  <c:v>Keyword</c:v>
                </c:pt>
                <c:pt idx="3">
                  <c:v>Taxonomy</c:v>
                </c:pt>
                <c:pt idx="4">
                  <c:v>SEO Content</c:v>
                </c:pt>
                <c:pt idx="5">
                  <c:v>Product Search</c:v>
                </c:pt>
                <c:pt idx="6">
                  <c:v>Attribution</c:v>
                </c:pt>
                <c:pt idx="7">
                  <c:v>User Content</c:v>
                </c:pt>
                <c:pt idx="8">
                  <c:v>Category Search</c:v>
                </c:pt>
                <c:pt idx="9">
                  <c:v>Sponsored Links</c:v>
                </c:pt>
                <c:pt idx="10">
                  <c:v>Search Log 1</c:v>
                </c:pt>
                <c:pt idx="11">
                  <c:v>Product Reviews</c:v>
                </c:pt>
                <c:pt idx="12">
                  <c:v>User Content</c:v>
                </c:pt>
                <c:pt idx="13">
                  <c:v>SEO Content</c:v>
                </c:pt>
                <c:pt idx="14">
                  <c:v>Search Log 2</c:v>
                </c:pt>
                <c:pt idx="15">
                  <c:v>SEO Content</c:v>
                </c:pt>
                <c:pt idx="16">
                  <c:v>Taxonomy</c:v>
                </c:pt>
                <c:pt idx="17">
                  <c:v>Related Searches</c:v>
                </c:pt>
                <c:pt idx="18">
                  <c:v>Product Details</c:v>
                </c:pt>
                <c:pt idx="19">
                  <c:v>Related Searches</c:v>
                </c:pt>
                <c:pt idx="20">
                  <c:v>Banner</c:v>
                </c:pt>
                <c:pt idx="21">
                  <c:v>Banner</c:v>
                </c:pt>
                <c:pt idx="22">
                  <c:v>Attribution</c:v>
                </c:pt>
                <c:pt idx="23">
                  <c:v>Banner</c:v>
                </c:pt>
                <c:pt idx="24">
                  <c:v>Banner</c:v>
                </c:pt>
                <c:pt idx="25">
                  <c:v>Banner</c:v>
                </c:pt>
                <c:pt idx="26">
                  <c:v>Banner</c:v>
                </c:pt>
                <c:pt idx="27">
                  <c:v>Banner</c:v>
                </c:pt>
                <c:pt idx="28">
                  <c:v>Access Log 1</c:v>
                </c:pt>
                <c:pt idx="29">
                  <c:v>Access Log 2</c:v>
                </c:pt>
              </c:strCache>
            </c:strRef>
          </c:cat>
          <c:val>
            <c:numRef>
              <c:f>sorted.csv!$C$2:$C$31</c:f>
              <c:numCache>
                <c:formatCode>General</c:formatCode>
                <c:ptCount val="30"/>
                <c:pt idx="0">
                  <c:v>10</c:v>
                </c:pt>
                <c:pt idx="1">
                  <c:v>3</c:v>
                </c:pt>
                <c:pt idx="2">
                  <c:v>3</c:v>
                </c:pt>
                <c:pt idx="3">
                  <c:v>6</c:v>
                </c:pt>
                <c:pt idx="4">
                  <c:v>19</c:v>
                </c:pt>
                <c:pt idx="5">
                  <c:v>24</c:v>
                </c:pt>
                <c:pt idx="6">
                  <c:v>52</c:v>
                </c:pt>
                <c:pt idx="7">
                  <c:v>44</c:v>
                </c:pt>
                <c:pt idx="8">
                  <c:v>49</c:v>
                </c:pt>
                <c:pt idx="9">
                  <c:v>173</c:v>
                </c:pt>
                <c:pt idx="10">
                  <c:v>3</c:v>
                </c:pt>
                <c:pt idx="11">
                  <c:v>12</c:v>
                </c:pt>
                <c:pt idx="12">
                  <c:v>27</c:v>
                </c:pt>
                <c:pt idx="13">
                  <c:v>9</c:v>
                </c:pt>
                <c:pt idx="14">
                  <c:v>1</c:v>
                </c:pt>
                <c:pt idx="15">
                  <c:v>40</c:v>
                </c:pt>
                <c:pt idx="16">
                  <c:v>6</c:v>
                </c:pt>
                <c:pt idx="17">
                  <c:v>5</c:v>
                </c:pt>
                <c:pt idx="18">
                  <c:v>10</c:v>
                </c:pt>
                <c:pt idx="19">
                  <c:v>9</c:v>
                </c:pt>
                <c:pt idx="20">
                  <c:v>6</c:v>
                </c:pt>
                <c:pt idx="21">
                  <c:v>7</c:v>
                </c:pt>
                <c:pt idx="22">
                  <c:v>24</c:v>
                </c:pt>
                <c:pt idx="23">
                  <c:v>6</c:v>
                </c:pt>
                <c:pt idx="24">
                  <c:v>3</c:v>
                </c:pt>
                <c:pt idx="25">
                  <c:v>9</c:v>
                </c:pt>
                <c:pt idx="26">
                  <c:v>5</c:v>
                </c:pt>
                <c:pt idx="27">
                  <c:v>6</c:v>
                </c:pt>
                <c:pt idx="28">
                  <c:v>1</c:v>
                </c:pt>
                <c:pt idx="29">
                  <c:v>3</c:v>
                </c:pt>
              </c:numCache>
            </c:numRef>
          </c:val>
        </c:ser>
        <c:overlap val="100"/>
        <c:axId val="80718080"/>
        <c:axId val="86998016"/>
      </c:barChart>
      <c:catAx>
        <c:axId val="80718080"/>
        <c:scaling>
          <c:orientation val="maxMin"/>
        </c:scaling>
        <c:axPos val="l"/>
        <c:tickLblPos val="nextTo"/>
        <c:spPr>
          <a:ln>
            <a:solidFill>
              <a:srgbClr val="13D100">
                <a:alpha val="50000"/>
              </a:srgbClr>
            </a:solidFill>
          </a:ln>
        </c:spPr>
        <c:txPr>
          <a:bodyPr/>
          <a:lstStyle/>
          <a:p>
            <a:pPr>
              <a:defRPr sz="800"/>
            </a:pPr>
            <a:endParaRPr lang="en-US"/>
          </a:p>
        </c:txPr>
        <c:crossAx val="86998016"/>
        <c:crosses val="autoZero"/>
        <c:auto val="1"/>
        <c:lblAlgn val="ctr"/>
        <c:lblOffset val="100"/>
        <c:tickLblSkip val="1"/>
        <c:tickMarkSkip val="1"/>
      </c:catAx>
      <c:valAx>
        <c:axId val="86998016"/>
        <c:scaling>
          <c:orientation val="minMax"/>
        </c:scaling>
        <c:axPos val="t"/>
        <c:majorGridlines>
          <c:spPr>
            <a:ln>
              <a:solidFill>
                <a:srgbClr val="13D100">
                  <a:alpha val="50000"/>
                </a:srgbClr>
              </a:solidFill>
            </a:ln>
          </c:spPr>
        </c:majorGridlines>
        <c:minorGridlines>
          <c:spPr>
            <a:ln>
              <a:solidFill>
                <a:srgbClr val="13D100">
                  <a:alpha val="25000"/>
                </a:srgbClr>
              </a:solidFill>
            </a:ln>
          </c:spPr>
        </c:minorGridlines>
        <c:numFmt formatCode="0" sourceLinked="1"/>
        <c:tickLblPos val="nextTo"/>
        <c:crossAx val="80718080"/>
        <c:crosses val="autoZero"/>
        <c:crossBetween val="between"/>
        <c:majorUnit val="25"/>
      </c:valAx>
      <c:spPr>
        <a:ln>
          <a:solidFill>
            <a:srgbClr val="13D100"/>
          </a:solidFill>
        </a:ln>
      </c:spPr>
    </c:plotArea>
    <c:plotVisOnly val="1"/>
  </c:chart>
  <c:spPr>
    <a:solidFill>
      <a:schemeClr val="bg1"/>
    </a:solidFill>
  </c:sp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view3D>
      <c:rotX val="30"/>
      <c:perspective val="0"/>
    </c:view3D>
    <c:plotArea>
      <c:layout>
        <c:manualLayout>
          <c:layoutTarget val="inner"/>
          <c:xMode val="edge"/>
          <c:yMode val="edge"/>
          <c:x val="9.493690445531805E-2"/>
          <c:y val="0.28733063415873578"/>
          <c:w val="0.63080298738089202"/>
          <c:h val="0.42307739045420195"/>
        </c:manualLayout>
      </c:layout>
      <c:pie3DChart>
        <c:varyColors val="1"/>
        <c:ser>
          <c:idx val="0"/>
          <c:order val="0"/>
          <c:spPr>
            <a:solidFill>
              <a:srgbClr val="00CC00"/>
            </a:solidFill>
            <a:ln w="25400">
              <a:noFill/>
            </a:ln>
          </c:spPr>
          <c:dPt>
            <c:idx val="0"/>
            <c:explosion val="10"/>
            <c:spPr>
              <a:solidFill>
                <a:srgbClr val="FF7200"/>
              </a:solidFill>
              <a:ln w="25400">
                <a:noFill/>
              </a:ln>
            </c:spPr>
          </c:dPt>
          <c:dPt>
            <c:idx val="1"/>
            <c:explosion val="6"/>
            <c:spPr>
              <a:solidFill>
                <a:srgbClr val="FFFF00"/>
              </a:solidFill>
              <a:ln w="25400">
                <a:noFill/>
              </a:ln>
            </c:spPr>
          </c:dPt>
          <c:dLbls>
            <c:showVal val="1"/>
            <c:showCatName val="1"/>
            <c:showLeaderLines val="1"/>
          </c:dLbls>
          <c:cat>
            <c:strRef>
              <c:f>Sheet2!$A$1:$C$1</c:f>
              <c:strCache>
                <c:ptCount val="3"/>
                <c:pt idx="0">
                  <c:v>Banners</c:v>
                </c:pt>
                <c:pt idx="1">
                  <c:v>Images</c:v>
                </c:pt>
                <c:pt idx="2">
                  <c:v>Other</c:v>
                </c:pt>
              </c:strCache>
            </c:strRef>
          </c:cat>
          <c:val>
            <c:numRef>
              <c:f>Sheet2!$A$2:$C$2</c:f>
              <c:numCache>
                <c:formatCode>0%</c:formatCode>
                <c:ptCount val="3"/>
                <c:pt idx="0">
                  <c:v>0.19413407821229051</c:v>
                </c:pt>
                <c:pt idx="1">
                  <c:v>0.29818435754189948</c:v>
                </c:pt>
                <c:pt idx="2">
                  <c:v>0.50768156424581001</c:v>
                </c:pt>
              </c:numCache>
            </c:numRef>
          </c:val>
        </c:ser>
      </c:pie3DChart>
      <c:spPr>
        <a:noFill/>
        <a:ln w="3175">
          <a:noFill/>
          <a:prstDash val="solid"/>
        </a:ln>
      </c:spPr>
    </c:plotArea>
    <c:plotVisOnly val="1"/>
    <c:dispBlanksAs val="zero"/>
  </c:chart>
  <c:spPr>
    <a:noFill/>
    <a:ln w="9525"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view3D>
      <c:rotX val="30"/>
      <c:perspective val="30"/>
    </c:view3D>
    <c:plotArea>
      <c:layout/>
      <c:pie3DChart>
        <c:varyColors val="1"/>
        <c:ser>
          <c:idx val="1"/>
          <c:order val="1"/>
          <c:explosion val="17"/>
          <c:dPt>
            <c:idx val="0"/>
            <c:spPr>
              <a:solidFill>
                <a:srgbClr val="FF9000"/>
              </a:solidFill>
            </c:spPr>
          </c:dPt>
          <c:dPt>
            <c:idx val="1"/>
            <c:spPr>
              <a:solidFill>
                <a:srgbClr val="00CC00"/>
              </a:solidFill>
            </c:spPr>
          </c:dPt>
          <c:cat>
            <c:strRef>
              <c:f>Sheet1!$A$1:$B$1</c:f>
              <c:strCache>
                <c:ptCount val="2"/>
                <c:pt idx="0">
                  <c:v>Server Response Time</c:v>
                </c:pt>
                <c:pt idx="1">
                  <c:v>Rest of the Page</c:v>
                </c:pt>
              </c:strCache>
            </c:strRef>
          </c:cat>
          <c:val>
            <c:numRef>
              <c:f>Sheet1!$A$2:$B$2</c:f>
              <c:numCache>
                <c:formatCode>General</c:formatCode>
                <c:ptCount val="2"/>
                <c:pt idx="0">
                  <c:v>283</c:v>
                </c:pt>
                <c:pt idx="1">
                  <c:v>1270</c:v>
                </c:pt>
              </c:numCache>
            </c:numRef>
          </c:val>
        </c:ser>
        <c:ser>
          <c:idx val="0"/>
          <c:order val="0"/>
          <c:explosion val="25"/>
          <c:cat>
            <c:strRef>
              <c:f>Sheet1!$A$1:$B$1</c:f>
              <c:strCache>
                <c:ptCount val="2"/>
                <c:pt idx="0">
                  <c:v>Server Response Time</c:v>
                </c:pt>
                <c:pt idx="1">
                  <c:v>Rest of the Page</c:v>
                </c:pt>
              </c:strCache>
            </c:strRef>
          </c:cat>
          <c:val>
            <c:numRef>
              <c:f>Sheet1!$A$2:$B$2</c:f>
              <c:numCache>
                <c:formatCode>General</c:formatCode>
                <c:ptCount val="2"/>
                <c:pt idx="0">
                  <c:v>283</c:v>
                </c:pt>
                <c:pt idx="1">
                  <c:v>1270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59552998182919448"/>
          <c:y val="0.58090520661661482"/>
          <c:w val="0.40105121475200217"/>
          <c:h val="0.2180345480070805"/>
        </c:manualLayout>
      </c:layout>
    </c:legend>
    <c:plotVisOnly val="1"/>
  </c:chart>
  <c:spPr>
    <a:noFill/>
    <a:ln>
      <a:noFill/>
    </a:ln>
  </c:sp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1"/>
  <c:chart>
    <c:title>
      <c:tx>
        <c:rich>
          <a:bodyPr/>
          <a:lstStyle/>
          <a:p>
            <a:pPr>
              <a:defRPr/>
            </a:pPr>
            <a:r>
              <a:rPr lang="en-US" dirty="0" smtClean="0"/>
              <a:t>Sessions </a:t>
            </a:r>
            <a:r>
              <a:rPr lang="en-US" dirty="0"/>
              <a:t>to </a:t>
            </a:r>
            <a:r>
              <a:rPr lang="en-US" dirty="0" smtClean="0"/>
              <a:t>Google Clicks </a:t>
            </a:r>
            <a:r>
              <a:rPr lang="en-US" dirty="0"/>
              <a:t>Ratio</a:t>
            </a:r>
          </a:p>
        </c:rich>
      </c:tx>
      <c:layout/>
    </c:title>
    <c:plotArea>
      <c:layout/>
      <c:lineChart>
        <c:grouping val="standard"/>
        <c:ser>
          <c:idx val="0"/>
          <c:order val="0"/>
          <c:tx>
            <c:strRef>
              <c:f>Sheet7!$D$1</c:f>
              <c:strCache>
                <c:ptCount val="1"/>
                <c:pt idx="0">
                  <c:v>Bizrate</c:v>
                </c:pt>
              </c:strCache>
            </c:strRef>
          </c:tx>
          <c:spPr>
            <a:ln>
              <a:solidFill>
                <a:srgbClr val="7BC422"/>
              </a:solidFill>
            </a:ln>
          </c:spPr>
          <c:marker>
            <c:symbol val="none"/>
          </c:marker>
          <c:cat>
            <c:numRef>
              <c:f>Sheet7!$A$2:$A$95</c:f>
              <c:numCache>
                <c:formatCode>m/d/yyyy</c:formatCode>
                <c:ptCount val="94"/>
                <c:pt idx="0">
                  <c:v>39692</c:v>
                </c:pt>
                <c:pt idx="1">
                  <c:v>39693</c:v>
                </c:pt>
                <c:pt idx="2">
                  <c:v>39694</c:v>
                </c:pt>
                <c:pt idx="3">
                  <c:v>39695</c:v>
                </c:pt>
                <c:pt idx="4">
                  <c:v>39696</c:v>
                </c:pt>
                <c:pt idx="5">
                  <c:v>39697</c:v>
                </c:pt>
                <c:pt idx="6">
                  <c:v>39698</c:v>
                </c:pt>
                <c:pt idx="7">
                  <c:v>39699</c:v>
                </c:pt>
                <c:pt idx="8">
                  <c:v>39700</c:v>
                </c:pt>
                <c:pt idx="9">
                  <c:v>39701</c:v>
                </c:pt>
                <c:pt idx="10">
                  <c:v>39702</c:v>
                </c:pt>
                <c:pt idx="11">
                  <c:v>39703</c:v>
                </c:pt>
                <c:pt idx="12">
                  <c:v>39704</c:v>
                </c:pt>
                <c:pt idx="13">
                  <c:v>39705</c:v>
                </c:pt>
                <c:pt idx="14">
                  <c:v>39706</c:v>
                </c:pt>
                <c:pt idx="15">
                  <c:v>39707</c:v>
                </c:pt>
                <c:pt idx="16">
                  <c:v>39708</c:v>
                </c:pt>
                <c:pt idx="17">
                  <c:v>39709</c:v>
                </c:pt>
                <c:pt idx="18">
                  <c:v>39710</c:v>
                </c:pt>
                <c:pt idx="19">
                  <c:v>39711</c:v>
                </c:pt>
                <c:pt idx="20">
                  <c:v>39712</c:v>
                </c:pt>
                <c:pt idx="21">
                  <c:v>39713</c:v>
                </c:pt>
                <c:pt idx="22">
                  <c:v>39714</c:v>
                </c:pt>
                <c:pt idx="23">
                  <c:v>39715</c:v>
                </c:pt>
                <c:pt idx="24">
                  <c:v>39716</c:v>
                </c:pt>
                <c:pt idx="25">
                  <c:v>39717</c:v>
                </c:pt>
                <c:pt idx="26">
                  <c:v>39718</c:v>
                </c:pt>
                <c:pt idx="27">
                  <c:v>39719</c:v>
                </c:pt>
                <c:pt idx="28">
                  <c:v>39720</c:v>
                </c:pt>
                <c:pt idx="29">
                  <c:v>39721</c:v>
                </c:pt>
                <c:pt idx="30">
                  <c:v>39722</c:v>
                </c:pt>
                <c:pt idx="31">
                  <c:v>39723</c:v>
                </c:pt>
                <c:pt idx="32">
                  <c:v>39724</c:v>
                </c:pt>
                <c:pt idx="33">
                  <c:v>39725</c:v>
                </c:pt>
                <c:pt idx="34">
                  <c:v>39726</c:v>
                </c:pt>
                <c:pt idx="35">
                  <c:v>39727</c:v>
                </c:pt>
                <c:pt idx="36">
                  <c:v>39728</c:v>
                </c:pt>
                <c:pt idx="37">
                  <c:v>39729</c:v>
                </c:pt>
                <c:pt idx="38">
                  <c:v>39730</c:v>
                </c:pt>
                <c:pt idx="39">
                  <c:v>39731</c:v>
                </c:pt>
                <c:pt idx="40">
                  <c:v>39732</c:v>
                </c:pt>
                <c:pt idx="41">
                  <c:v>39733</c:v>
                </c:pt>
                <c:pt idx="42">
                  <c:v>39734</c:v>
                </c:pt>
                <c:pt idx="43">
                  <c:v>39735</c:v>
                </c:pt>
                <c:pt idx="44">
                  <c:v>39736</c:v>
                </c:pt>
                <c:pt idx="45">
                  <c:v>39737</c:v>
                </c:pt>
                <c:pt idx="46">
                  <c:v>39738</c:v>
                </c:pt>
                <c:pt idx="47">
                  <c:v>39739</c:v>
                </c:pt>
                <c:pt idx="48">
                  <c:v>39740</c:v>
                </c:pt>
                <c:pt idx="49">
                  <c:v>39741</c:v>
                </c:pt>
                <c:pt idx="50">
                  <c:v>39742</c:v>
                </c:pt>
                <c:pt idx="51">
                  <c:v>39743</c:v>
                </c:pt>
                <c:pt idx="52">
                  <c:v>39744</c:v>
                </c:pt>
                <c:pt idx="53">
                  <c:v>39745</c:v>
                </c:pt>
                <c:pt idx="54">
                  <c:v>39746</c:v>
                </c:pt>
                <c:pt idx="55">
                  <c:v>39747</c:v>
                </c:pt>
                <c:pt idx="56">
                  <c:v>39748</c:v>
                </c:pt>
                <c:pt idx="57">
                  <c:v>39749</c:v>
                </c:pt>
                <c:pt idx="58">
                  <c:v>39750</c:v>
                </c:pt>
                <c:pt idx="59">
                  <c:v>39751</c:v>
                </c:pt>
                <c:pt idx="60">
                  <c:v>39752</c:v>
                </c:pt>
                <c:pt idx="61">
                  <c:v>39753</c:v>
                </c:pt>
                <c:pt idx="62">
                  <c:v>39754</c:v>
                </c:pt>
                <c:pt idx="63">
                  <c:v>39755</c:v>
                </c:pt>
                <c:pt idx="64">
                  <c:v>39756</c:v>
                </c:pt>
                <c:pt idx="65">
                  <c:v>39757</c:v>
                </c:pt>
                <c:pt idx="66">
                  <c:v>39758</c:v>
                </c:pt>
                <c:pt idx="67">
                  <c:v>39759</c:v>
                </c:pt>
                <c:pt idx="68">
                  <c:v>39760</c:v>
                </c:pt>
                <c:pt idx="69">
                  <c:v>39761</c:v>
                </c:pt>
                <c:pt idx="70">
                  <c:v>39762</c:v>
                </c:pt>
                <c:pt idx="71">
                  <c:v>39763</c:v>
                </c:pt>
                <c:pt idx="72">
                  <c:v>39764</c:v>
                </c:pt>
                <c:pt idx="73">
                  <c:v>39765</c:v>
                </c:pt>
                <c:pt idx="74">
                  <c:v>39766</c:v>
                </c:pt>
                <c:pt idx="75">
                  <c:v>39767</c:v>
                </c:pt>
                <c:pt idx="76">
                  <c:v>39768</c:v>
                </c:pt>
                <c:pt idx="77">
                  <c:v>39769</c:v>
                </c:pt>
                <c:pt idx="78">
                  <c:v>39770</c:v>
                </c:pt>
                <c:pt idx="79">
                  <c:v>39771</c:v>
                </c:pt>
                <c:pt idx="80">
                  <c:v>39772</c:v>
                </c:pt>
                <c:pt idx="81">
                  <c:v>39773</c:v>
                </c:pt>
                <c:pt idx="82">
                  <c:v>39774</c:v>
                </c:pt>
                <c:pt idx="83">
                  <c:v>39775</c:v>
                </c:pt>
                <c:pt idx="84">
                  <c:v>39776</c:v>
                </c:pt>
                <c:pt idx="85">
                  <c:v>39777</c:v>
                </c:pt>
                <c:pt idx="86">
                  <c:v>39778</c:v>
                </c:pt>
                <c:pt idx="87">
                  <c:v>39779</c:v>
                </c:pt>
                <c:pt idx="88">
                  <c:v>39780</c:v>
                </c:pt>
                <c:pt idx="89">
                  <c:v>39781</c:v>
                </c:pt>
                <c:pt idx="90">
                  <c:v>39782</c:v>
                </c:pt>
              </c:numCache>
            </c:numRef>
          </c:cat>
          <c:val>
            <c:numRef>
              <c:f>Sheet7!$D$2:$D$95</c:f>
              <c:numCache>
                <c:formatCode>0.00%</c:formatCode>
                <c:ptCount val="94"/>
                <c:pt idx="0">
                  <c:v>0.90249999999999997</c:v>
                </c:pt>
                <c:pt idx="1">
                  <c:v>0.90859999999999996</c:v>
                </c:pt>
                <c:pt idx="2">
                  <c:v>0.91190000000000004</c:v>
                </c:pt>
                <c:pt idx="3">
                  <c:v>0.91439999999999999</c:v>
                </c:pt>
                <c:pt idx="4">
                  <c:v>0.91379999999999995</c:v>
                </c:pt>
                <c:pt idx="5">
                  <c:v>0.90700000000000003</c:v>
                </c:pt>
                <c:pt idx="6">
                  <c:v>0.90569999999999995</c:v>
                </c:pt>
                <c:pt idx="7">
                  <c:v>0.91100000000000003</c:v>
                </c:pt>
                <c:pt idx="8">
                  <c:v>0.91120000000000001</c:v>
                </c:pt>
                <c:pt idx="9">
                  <c:v>0.91090000000000004</c:v>
                </c:pt>
                <c:pt idx="10">
                  <c:v>0.91669999999999996</c:v>
                </c:pt>
                <c:pt idx="11">
                  <c:v>0.91520000000000001</c:v>
                </c:pt>
                <c:pt idx="12">
                  <c:v>0.90939999999999999</c:v>
                </c:pt>
                <c:pt idx="13">
                  <c:v>0.90739999999999998</c:v>
                </c:pt>
                <c:pt idx="14">
                  <c:v>0.90900000000000003</c:v>
                </c:pt>
                <c:pt idx="15">
                  <c:v>0.90969999999999995</c:v>
                </c:pt>
                <c:pt idx="16">
                  <c:v>0.91080000000000005</c:v>
                </c:pt>
                <c:pt idx="17">
                  <c:v>0.91310000000000002</c:v>
                </c:pt>
                <c:pt idx="18">
                  <c:v>0.91559999999999997</c:v>
                </c:pt>
                <c:pt idx="19">
                  <c:v>0.91239999999999999</c:v>
                </c:pt>
                <c:pt idx="20">
                  <c:v>0.90800000000000003</c:v>
                </c:pt>
                <c:pt idx="21">
                  <c:v>0.91039999999999999</c:v>
                </c:pt>
                <c:pt idx="22">
                  <c:v>0.91279999999999994</c:v>
                </c:pt>
                <c:pt idx="23">
                  <c:v>0.9133</c:v>
                </c:pt>
                <c:pt idx="24">
                  <c:v>0.91400000000000003</c:v>
                </c:pt>
                <c:pt idx="25">
                  <c:v>0.91139999999999999</c:v>
                </c:pt>
                <c:pt idx="26">
                  <c:v>0.90890000000000004</c:v>
                </c:pt>
                <c:pt idx="27">
                  <c:v>0.9052</c:v>
                </c:pt>
                <c:pt idx="28">
                  <c:v>0.90880000000000005</c:v>
                </c:pt>
                <c:pt idx="29">
                  <c:v>0.90780000000000005</c:v>
                </c:pt>
                <c:pt idx="30">
                  <c:v>0.90769999999999995</c:v>
                </c:pt>
                <c:pt idx="31">
                  <c:v>0.90780000000000005</c:v>
                </c:pt>
                <c:pt idx="32">
                  <c:v>0.90900000000000003</c:v>
                </c:pt>
                <c:pt idx="33">
                  <c:v>0.90890000000000004</c:v>
                </c:pt>
                <c:pt idx="34">
                  <c:v>0.90439999999999998</c:v>
                </c:pt>
                <c:pt idx="35">
                  <c:v>0.90429999999999999</c:v>
                </c:pt>
                <c:pt idx="36">
                  <c:v>0.90759999999999996</c:v>
                </c:pt>
                <c:pt idx="37">
                  <c:v>0.90690000000000004</c:v>
                </c:pt>
                <c:pt idx="38">
                  <c:v>0.90700000000000003</c:v>
                </c:pt>
                <c:pt idx="39">
                  <c:v>0.90959999999999996</c:v>
                </c:pt>
                <c:pt idx="40">
                  <c:v>0.90710000000000002</c:v>
                </c:pt>
                <c:pt idx="41">
                  <c:v>0.90429999999999999</c:v>
                </c:pt>
                <c:pt idx="42">
                  <c:v>0.90139999999999998</c:v>
                </c:pt>
                <c:pt idx="43">
                  <c:v>0.89949999999999997</c:v>
                </c:pt>
                <c:pt idx="44">
                  <c:v>0.89870000000000005</c:v>
                </c:pt>
                <c:pt idx="45">
                  <c:v>0.90280000000000005</c:v>
                </c:pt>
                <c:pt idx="46">
                  <c:v>0.90839999999999999</c:v>
                </c:pt>
                <c:pt idx="47">
                  <c:v>0.90390000000000004</c:v>
                </c:pt>
                <c:pt idx="48">
                  <c:v>0.90259999999999996</c:v>
                </c:pt>
                <c:pt idx="49">
                  <c:v>0.90380000000000005</c:v>
                </c:pt>
                <c:pt idx="50">
                  <c:v>0.90569999999999995</c:v>
                </c:pt>
                <c:pt idx="51">
                  <c:v>0.90639999999999998</c:v>
                </c:pt>
                <c:pt idx="52">
                  <c:v>0.90880000000000005</c:v>
                </c:pt>
                <c:pt idx="53">
                  <c:v>0.91020000000000001</c:v>
                </c:pt>
                <c:pt idx="54">
                  <c:v>0.90580000000000005</c:v>
                </c:pt>
                <c:pt idx="55">
                  <c:v>0.90169999999999995</c:v>
                </c:pt>
                <c:pt idx="56">
                  <c:v>0.90239999999999998</c:v>
                </c:pt>
                <c:pt idx="57">
                  <c:v>0.90669999999999995</c:v>
                </c:pt>
                <c:pt idx="58">
                  <c:v>0.9103</c:v>
                </c:pt>
                <c:pt idx="59">
                  <c:v>0.91279999999999994</c:v>
                </c:pt>
                <c:pt idx="60">
                  <c:v>0.91790000000000005</c:v>
                </c:pt>
                <c:pt idx="61">
                  <c:v>0.91469999999999996</c:v>
                </c:pt>
                <c:pt idx="62">
                  <c:v>0.91020000000000001</c:v>
                </c:pt>
                <c:pt idx="63">
                  <c:v>0.91269999999999996</c:v>
                </c:pt>
                <c:pt idx="64">
                  <c:v>0.91720000000000002</c:v>
                </c:pt>
                <c:pt idx="65">
                  <c:v>0.91110000000000002</c:v>
                </c:pt>
                <c:pt idx="66">
                  <c:v>0.91579999999999995</c:v>
                </c:pt>
                <c:pt idx="67">
                  <c:v>0.91749999999999998</c:v>
                </c:pt>
                <c:pt idx="68">
                  <c:v>0.91180000000000005</c:v>
                </c:pt>
                <c:pt idx="69">
                  <c:v>0.9103</c:v>
                </c:pt>
                <c:pt idx="70">
                  <c:v>0.91310000000000002</c:v>
                </c:pt>
                <c:pt idx="71">
                  <c:v>0.9163</c:v>
                </c:pt>
                <c:pt idx="72">
                  <c:v>0.91659999999999997</c:v>
                </c:pt>
                <c:pt idx="73">
                  <c:v>0.95030000000000003</c:v>
                </c:pt>
                <c:pt idx="74">
                  <c:v>0.9496</c:v>
                </c:pt>
                <c:pt idx="75">
                  <c:v>0.95420000000000005</c:v>
                </c:pt>
                <c:pt idx="76">
                  <c:v>0.95520000000000005</c:v>
                </c:pt>
                <c:pt idx="77">
                  <c:v>0.95720000000000005</c:v>
                </c:pt>
                <c:pt idx="78">
                  <c:v>0.95489999999999997</c:v>
                </c:pt>
                <c:pt idx="79">
                  <c:v>0.95440000000000003</c:v>
                </c:pt>
                <c:pt idx="80">
                  <c:v>0.95799999999999996</c:v>
                </c:pt>
                <c:pt idx="81">
                  <c:v>0.95709999999999995</c:v>
                </c:pt>
                <c:pt idx="82">
                  <c:v>0.95889999999999997</c:v>
                </c:pt>
                <c:pt idx="83">
                  <c:v>0.96</c:v>
                </c:pt>
                <c:pt idx="84">
                  <c:v>0.95109999999999995</c:v>
                </c:pt>
                <c:pt idx="85">
                  <c:v>0.95440000000000003</c:v>
                </c:pt>
                <c:pt idx="86">
                  <c:v>0.9577</c:v>
                </c:pt>
                <c:pt idx="87">
                  <c:v>0.96150000000000002</c:v>
                </c:pt>
                <c:pt idx="88">
                  <c:v>0.95979999999999999</c:v>
                </c:pt>
                <c:pt idx="89">
                  <c:v>0.95940000000000003</c:v>
                </c:pt>
                <c:pt idx="90">
                  <c:v>0.95850000000000002</c:v>
                </c:pt>
              </c:numCache>
            </c:numRef>
          </c:val>
        </c:ser>
        <c:ser>
          <c:idx val="1"/>
          <c:order val="1"/>
          <c:tx>
            <c:strRef>
              <c:f>Sheet7!$H$1</c:f>
              <c:strCache>
                <c:ptCount val="1"/>
                <c:pt idx="0">
                  <c:v>Shopzilla</c:v>
                </c:pt>
              </c:strCache>
            </c:strRef>
          </c:tx>
          <c:spPr>
            <a:ln>
              <a:solidFill>
                <a:srgbClr val="F96B13"/>
              </a:solidFill>
            </a:ln>
          </c:spPr>
          <c:marker>
            <c:symbol val="none"/>
          </c:marker>
          <c:cat>
            <c:numRef>
              <c:f>Sheet7!$A$2:$A$95</c:f>
              <c:numCache>
                <c:formatCode>m/d/yyyy</c:formatCode>
                <c:ptCount val="94"/>
                <c:pt idx="0">
                  <c:v>39692</c:v>
                </c:pt>
                <c:pt idx="1">
                  <c:v>39693</c:v>
                </c:pt>
                <c:pt idx="2">
                  <c:v>39694</c:v>
                </c:pt>
                <c:pt idx="3">
                  <c:v>39695</c:v>
                </c:pt>
                <c:pt idx="4">
                  <c:v>39696</c:v>
                </c:pt>
                <c:pt idx="5">
                  <c:v>39697</c:v>
                </c:pt>
                <c:pt idx="6">
                  <c:v>39698</c:v>
                </c:pt>
                <c:pt idx="7">
                  <c:v>39699</c:v>
                </c:pt>
                <c:pt idx="8">
                  <c:v>39700</c:v>
                </c:pt>
                <c:pt idx="9">
                  <c:v>39701</c:v>
                </c:pt>
                <c:pt idx="10">
                  <c:v>39702</c:v>
                </c:pt>
                <c:pt idx="11">
                  <c:v>39703</c:v>
                </c:pt>
                <c:pt idx="12">
                  <c:v>39704</c:v>
                </c:pt>
                <c:pt idx="13">
                  <c:v>39705</c:v>
                </c:pt>
                <c:pt idx="14">
                  <c:v>39706</c:v>
                </c:pt>
                <c:pt idx="15">
                  <c:v>39707</c:v>
                </c:pt>
                <c:pt idx="16">
                  <c:v>39708</c:v>
                </c:pt>
                <c:pt idx="17">
                  <c:v>39709</c:v>
                </c:pt>
                <c:pt idx="18">
                  <c:v>39710</c:v>
                </c:pt>
                <c:pt idx="19">
                  <c:v>39711</c:v>
                </c:pt>
                <c:pt idx="20">
                  <c:v>39712</c:v>
                </c:pt>
                <c:pt idx="21">
                  <c:v>39713</c:v>
                </c:pt>
                <c:pt idx="22">
                  <c:v>39714</c:v>
                </c:pt>
                <c:pt idx="23">
                  <c:v>39715</c:v>
                </c:pt>
                <c:pt idx="24">
                  <c:v>39716</c:v>
                </c:pt>
                <c:pt idx="25">
                  <c:v>39717</c:v>
                </c:pt>
                <c:pt idx="26">
                  <c:v>39718</c:v>
                </c:pt>
                <c:pt idx="27">
                  <c:v>39719</c:v>
                </c:pt>
                <c:pt idx="28">
                  <c:v>39720</c:v>
                </c:pt>
                <c:pt idx="29">
                  <c:v>39721</c:v>
                </c:pt>
                <c:pt idx="30">
                  <c:v>39722</c:v>
                </c:pt>
                <c:pt idx="31">
                  <c:v>39723</c:v>
                </c:pt>
                <c:pt idx="32">
                  <c:v>39724</c:v>
                </c:pt>
                <c:pt idx="33">
                  <c:v>39725</c:v>
                </c:pt>
                <c:pt idx="34">
                  <c:v>39726</c:v>
                </c:pt>
                <c:pt idx="35">
                  <c:v>39727</c:v>
                </c:pt>
                <c:pt idx="36">
                  <c:v>39728</c:v>
                </c:pt>
                <c:pt idx="37">
                  <c:v>39729</c:v>
                </c:pt>
                <c:pt idx="38">
                  <c:v>39730</c:v>
                </c:pt>
                <c:pt idx="39">
                  <c:v>39731</c:v>
                </c:pt>
                <c:pt idx="40">
                  <c:v>39732</c:v>
                </c:pt>
                <c:pt idx="41">
                  <c:v>39733</c:v>
                </c:pt>
                <c:pt idx="42">
                  <c:v>39734</c:v>
                </c:pt>
                <c:pt idx="43">
                  <c:v>39735</c:v>
                </c:pt>
                <c:pt idx="44">
                  <c:v>39736</c:v>
                </c:pt>
                <c:pt idx="45">
                  <c:v>39737</c:v>
                </c:pt>
                <c:pt idx="46">
                  <c:v>39738</c:v>
                </c:pt>
                <c:pt idx="47">
                  <c:v>39739</c:v>
                </c:pt>
                <c:pt idx="48">
                  <c:v>39740</c:v>
                </c:pt>
                <c:pt idx="49">
                  <c:v>39741</c:v>
                </c:pt>
                <c:pt idx="50">
                  <c:v>39742</c:v>
                </c:pt>
                <c:pt idx="51">
                  <c:v>39743</c:v>
                </c:pt>
                <c:pt idx="52">
                  <c:v>39744</c:v>
                </c:pt>
                <c:pt idx="53">
                  <c:v>39745</c:v>
                </c:pt>
                <c:pt idx="54">
                  <c:v>39746</c:v>
                </c:pt>
                <c:pt idx="55">
                  <c:v>39747</c:v>
                </c:pt>
                <c:pt idx="56">
                  <c:v>39748</c:v>
                </c:pt>
                <c:pt idx="57">
                  <c:v>39749</c:v>
                </c:pt>
                <c:pt idx="58">
                  <c:v>39750</c:v>
                </c:pt>
                <c:pt idx="59">
                  <c:v>39751</c:v>
                </c:pt>
                <c:pt idx="60">
                  <c:v>39752</c:v>
                </c:pt>
                <c:pt idx="61">
                  <c:v>39753</c:v>
                </c:pt>
                <c:pt idx="62">
                  <c:v>39754</c:v>
                </c:pt>
                <c:pt idx="63">
                  <c:v>39755</c:v>
                </c:pt>
                <c:pt idx="64">
                  <c:v>39756</c:v>
                </c:pt>
                <c:pt idx="65">
                  <c:v>39757</c:v>
                </c:pt>
                <c:pt idx="66">
                  <c:v>39758</c:v>
                </c:pt>
                <c:pt idx="67">
                  <c:v>39759</c:v>
                </c:pt>
                <c:pt idx="68">
                  <c:v>39760</c:v>
                </c:pt>
                <c:pt idx="69">
                  <c:v>39761</c:v>
                </c:pt>
                <c:pt idx="70">
                  <c:v>39762</c:v>
                </c:pt>
                <c:pt idx="71">
                  <c:v>39763</c:v>
                </c:pt>
                <c:pt idx="72">
                  <c:v>39764</c:v>
                </c:pt>
                <c:pt idx="73">
                  <c:v>39765</c:v>
                </c:pt>
                <c:pt idx="74">
                  <c:v>39766</c:v>
                </c:pt>
                <c:pt idx="75">
                  <c:v>39767</c:v>
                </c:pt>
                <c:pt idx="76">
                  <c:v>39768</c:v>
                </c:pt>
                <c:pt idx="77">
                  <c:v>39769</c:v>
                </c:pt>
                <c:pt idx="78">
                  <c:v>39770</c:v>
                </c:pt>
                <c:pt idx="79">
                  <c:v>39771</c:v>
                </c:pt>
                <c:pt idx="80">
                  <c:v>39772</c:v>
                </c:pt>
                <c:pt idx="81">
                  <c:v>39773</c:v>
                </c:pt>
                <c:pt idx="82">
                  <c:v>39774</c:v>
                </c:pt>
                <c:pt idx="83">
                  <c:v>39775</c:v>
                </c:pt>
                <c:pt idx="84">
                  <c:v>39776</c:v>
                </c:pt>
                <c:pt idx="85">
                  <c:v>39777</c:v>
                </c:pt>
                <c:pt idx="86">
                  <c:v>39778</c:v>
                </c:pt>
                <c:pt idx="87">
                  <c:v>39779</c:v>
                </c:pt>
                <c:pt idx="88">
                  <c:v>39780</c:v>
                </c:pt>
                <c:pt idx="89">
                  <c:v>39781</c:v>
                </c:pt>
                <c:pt idx="90">
                  <c:v>39782</c:v>
                </c:pt>
              </c:numCache>
            </c:numRef>
          </c:cat>
          <c:val>
            <c:numRef>
              <c:f>Sheet7!$H$2:$H$95</c:f>
              <c:numCache>
                <c:formatCode>0.00%</c:formatCode>
                <c:ptCount val="94"/>
                <c:pt idx="0">
                  <c:v>0.91810000000000003</c:v>
                </c:pt>
                <c:pt idx="1">
                  <c:v>0.94040000000000001</c:v>
                </c:pt>
                <c:pt idx="2">
                  <c:v>0.94159999999999999</c:v>
                </c:pt>
                <c:pt idx="3">
                  <c:v>0.9425</c:v>
                </c:pt>
                <c:pt idx="4">
                  <c:v>0.94110000000000005</c:v>
                </c:pt>
                <c:pt idx="5">
                  <c:v>0.93479999999999996</c:v>
                </c:pt>
                <c:pt idx="6">
                  <c:v>0.93120000000000003</c:v>
                </c:pt>
                <c:pt idx="7">
                  <c:v>0.93589999999999995</c:v>
                </c:pt>
                <c:pt idx="8">
                  <c:v>0.94120000000000004</c:v>
                </c:pt>
                <c:pt idx="9">
                  <c:v>0.94259999999999999</c:v>
                </c:pt>
                <c:pt idx="10">
                  <c:v>0.94699999999999995</c:v>
                </c:pt>
                <c:pt idx="11">
                  <c:v>0.94520000000000004</c:v>
                </c:pt>
                <c:pt idx="12">
                  <c:v>0.94230000000000003</c:v>
                </c:pt>
                <c:pt idx="13">
                  <c:v>0.94269999999999998</c:v>
                </c:pt>
                <c:pt idx="14">
                  <c:v>0.94279999999999997</c:v>
                </c:pt>
                <c:pt idx="15">
                  <c:v>0.94299999999999995</c:v>
                </c:pt>
                <c:pt idx="16">
                  <c:v>0.94320000000000004</c:v>
                </c:pt>
                <c:pt idx="17">
                  <c:v>0.94040000000000001</c:v>
                </c:pt>
                <c:pt idx="18">
                  <c:v>0.94230000000000003</c:v>
                </c:pt>
                <c:pt idx="19">
                  <c:v>0.94269999999999998</c:v>
                </c:pt>
                <c:pt idx="20">
                  <c:v>0.93959999999999999</c:v>
                </c:pt>
                <c:pt idx="21">
                  <c:v>0.93969999999999998</c:v>
                </c:pt>
                <c:pt idx="22">
                  <c:v>0.93940000000000001</c:v>
                </c:pt>
                <c:pt idx="23">
                  <c:v>0.94189999999999996</c:v>
                </c:pt>
                <c:pt idx="24">
                  <c:v>0.93930000000000002</c:v>
                </c:pt>
                <c:pt idx="25">
                  <c:v>0.9395</c:v>
                </c:pt>
                <c:pt idx="26">
                  <c:v>0.93920000000000003</c:v>
                </c:pt>
                <c:pt idx="27">
                  <c:v>0.93840000000000001</c:v>
                </c:pt>
                <c:pt idx="28">
                  <c:v>0.93899999999999995</c:v>
                </c:pt>
                <c:pt idx="29">
                  <c:v>0.9365</c:v>
                </c:pt>
                <c:pt idx="30">
                  <c:v>0.93810000000000004</c:v>
                </c:pt>
                <c:pt idx="31">
                  <c:v>0.9365</c:v>
                </c:pt>
                <c:pt idx="32">
                  <c:v>0.93840000000000001</c:v>
                </c:pt>
                <c:pt idx="33">
                  <c:v>0.94030000000000002</c:v>
                </c:pt>
                <c:pt idx="34">
                  <c:v>0.93779999999999997</c:v>
                </c:pt>
                <c:pt idx="35">
                  <c:v>0.9395</c:v>
                </c:pt>
                <c:pt idx="36">
                  <c:v>0.94069999999999998</c:v>
                </c:pt>
                <c:pt idx="37">
                  <c:v>0.93879999999999997</c:v>
                </c:pt>
                <c:pt idx="38">
                  <c:v>0.93930000000000002</c:v>
                </c:pt>
                <c:pt idx="39">
                  <c:v>0.9405</c:v>
                </c:pt>
                <c:pt idx="40">
                  <c:v>0.94059999999999999</c:v>
                </c:pt>
                <c:pt idx="41">
                  <c:v>0.9395</c:v>
                </c:pt>
                <c:pt idx="42">
                  <c:v>0.94489999999999996</c:v>
                </c:pt>
                <c:pt idx="43">
                  <c:v>0.96389999999999998</c:v>
                </c:pt>
                <c:pt idx="44">
                  <c:v>0.9627</c:v>
                </c:pt>
                <c:pt idx="45">
                  <c:v>0.95899999999999996</c:v>
                </c:pt>
                <c:pt idx="46">
                  <c:v>0.96179999999999999</c:v>
                </c:pt>
                <c:pt idx="47">
                  <c:v>0.96440000000000003</c:v>
                </c:pt>
                <c:pt idx="48">
                  <c:v>0.96150000000000002</c:v>
                </c:pt>
                <c:pt idx="49">
                  <c:v>0.95730000000000004</c:v>
                </c:pt>
                <c:pt idx="50">
                  <c:v>0.95899999999999996</c:v>
                </c:pt>
                <c:pt idx="51">
                  <c:v>0.96140000000000003</c:v>
                </c:pt>
                <c:pt idx="52">
                  <c:v>0.95960000000000001</c:v>
                </c:pt>
                <c:pt idx="53">
                  <c:v>0.96289999999999998</c:v>
                </c:pt>
                <c:pt idx="54">
                  <c:v>0.96560000000000001</c:v>
                </c:pt>
                <c:pt idx="55">
                  <c:v>0.96460000000000001</c:v>
                </c:pt>
                <c:pt idx="56">
                  <c:v>0.95930000000000004</c:v>
                </c:pt>
                <c:pt idx="57">
                  <c:v>0.95679999999999998</c:v>
                </c:pt>
                <c:pt idx="58">
                  <c:v>0.96230000000000004</c:v>
                </c:pt>
                <c:pt idx="59">
                  <c:v>0.96489999999999998</c:v>
                </c:pt>
                <c:pt idx="60">
                  <c:v>0.97009999999999996</c:v>
                </c:pt>
                <c:pt idx="61">
                  <c:v>0.96730000000000005</c:v>
                </c:pt>
                <c:pt idx="62">
                  <c:v>0.96870000000000001</c:v>
                </c:pt>
                <c:pt idx="63">
                  <c:v>0.9647</c:v>
                </c:pt>
                <c:pt idx="64">
                  <c:v>0.96550000000000002</c:v>
                </c:pt>
                <c:pt idx="65">
                  <c:v>0.97870000000000001</c:v>
                </c:pt>
                <c:pt idx="66">
                  <c:v>0.98260000000000003</c:v>
                </c:pt>
                <c:pt idx="67">
                  <c:v>0.96879999999999999</c:v>
                </c:pt>
                <c:pt idx="68">
                  <c:v>0.96950000000000003</c:v>
                </c:pt>
                <c:pt idx="69">
                  <c:v>0.97170000000000001</c:v>
                </c:pt>
                <c:pt idx="70">
                  <c:v>0.96460000000000001</c:v>
                </c:pt>
                <c:pt idx="71">
                  <c:v>0.96730000000000005</c:v>
                </c:pt>
                <c:pt idx="72">
                  <c:v>0.97119999999999995</c:v>
                </c:pt>
                <c:pt idx="73">
                  <c:v>0.96209999999999996</c:v>
                </c:pt>
                <c:pt idx="74">
                  <c:v>0.96189999999999998</c:v>
                </c:pt>
                <c:pt idx="75">
                  <c:v>0.96479999999999999</c:v>
                </c:pt>
                <c:pt idx="76">
                  <c:v>0.96309999999999996</c:v>
                </c:pt>
                <c:pt idx="77">
                  <c:v>0.96</c:v>
                </c:pt>
                <c:pt idx="78">
                  <c:v>0.96130000000000004</c:v>
                </c:pt>
                <c:pt idx="79">
                  <c:v>0.95540000000000003</c:v>
                </c:pt>
                <c:pt idx="80">
                  <c:v>0.95950000000000002</c:v>
                </c:pt>
                <c:pt idx="81">
                  <c:v>0.95809999999999995</c:v>
                </c:pt>
                <c:pt idx="82">
                  <c:v>0.95930000000000004</c:v>
                </c:pt>
                <c:pt idx="83">
                  <c:v>0.95779999999999998</c:v>
                </c:pt>
                <c:pt idx="84">
                  <c:v>0.96009999999999995</c:v>
                </c:pt>
                <c:pt idx="85">
                  <c:v>0.96250000000000002</c:v>
                </c:pt>
                <c:pt idx="86">
                  <c:v>0.9667</c:v>
                </c:pt>
                <c:pt idx="87">
                  <c:v>0.96779999999999999</c:v>
                </c:pt>
                <c:pt idx="88">
                  <c:v>0.96660000000000001</c:v>
                </c:pt>
                <c:pt idx="89">
                  <c:v>0.96650000000000003</c:v>
                </c:pt>
                <c:pt idx="90">
                  <c:v>0.9667</c:v>
                </c:pt>
              </c:numCache>
            </c:numRef>
          </c:val>
        </c:ser>
        <c:marker val="1"/>
        <c:axId val="111736704"/>
        <c:axId val="111738240"/>
      </c:lineChart>
      <c:dateAx>
        <c:axId val="111736704"/>
        <c:scaling>
          <c:orientation val="minMax"/>
        </c:scaling>
        <c:axPos val="b"/>
        <c:numFmt formatCode="m/d/yyyy" sourceLinked="1"/>
        <c:tickLblPos val="nextTo"/>
        <c:txPr>
          <a:bodyPr rot="-3000000" vert="horz"/>
          <a:lstStyle/>
          <a:p>
            <a:pPr>
              <a:defRPr/>
            </a:pPr>
            <a:endParaRPr lang="en-US"/>
          </a:p>
        </c:txPr>
        <c:crossAx val="111738240"/>
        <c:crosses val="autoZero"/>
        <c:auto val="1"/>
        <c:lblOffset val="100"/>
      </c:dateAx>
      <c:valAx>
        <c:axId val="111738240"/>
        <c:scaling>
          <c:orientation val="minMax"/>
        </c:scaling>
        <c:axPos val="l"/>
        <c:majorGridlines/>
        <c:numFmt formatCode="0.00%" sourceLinked="1"/>
        <c:tickLblPos val="nextTo"/>
        <c:crossAx val="111736704"/>
        <c:crosses val="autoZero"/>
        <c:crossBetween val="between"/>
      </c:valAx>
    </c:plotArea>
    <c:legend>
      <c:legendPos val="r"/>
      <c:layout/>
    </c:legend>
    <c:plotVisOnly val="1"/>
  </c:chart>
  <c:spPr>
    <a:ln w="6350">
      <a:solidFill>
        <a:schemeClr val="tx1"/>
      </a:solidFill>
    </a:ln>
  </c:spPr>
  <c:externalData r:id="rId1"/>
  <c:userShapes r:id="rId2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0.65476</cdr:x>
      <cdr:y>0.44681</cdr:y>
    </cdr:from>
    <cdr:to>
      <cdr:x>0.6769</cdr:x>
      <cdr:y>0.47273</cdr:y>
    </cdr:to>
    <cdr:sp macro="" textlink="">
      <cdr:nvSpPr>
        <cdr:cNvPr id="4" name="Isosceles Triangle 3"/>
        <cdr:cNvSpPr/>
      </cdr:nvSpPr>
      <cdr:spPr bwMode="auto">
        <a:xfrm xmlns:a="http://schemas.openxmlformats.org/drawingml/2006/main">
          <a:off x="4191000" y="1600200"/>
          <a:ext cx="141715" cy="92835"/>
        </a:xfrm>
        <a:prstGeom xmlns:a="http://schemas.openxmlformats.org/drawingml/2006/main" prst="triangle">
          <a:avLst/>
        </a:prstGeom>
        <a:solidFill xmlns:a="http://schemas.openxmlformats.org/drawingml/2006/main">
          <a:srgbClr val="FFFF00"/>
        </a:solidFill>
        <a:ln xmlns:a="http://schemas.openxmlformats.org/drawingml/2006/main"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 xmlns:a="http://schemas.openxmlformats.org/drawingml/2006/main"/>
      </cdr:spPr>
      <cdr:txBody>
        <a:bodyPr xmlns:a="http://schemas.openxmlformats.org/drawingml/2006/main" vert="horz" wrap="square" lIns="91440" tIns="45720" rIns="91440" bIns="45720" numCol="1" anchor="t" anchorCtr="0" compatLnSpc="1">
          <a:prstTxWarp prst="textNoShape">
            <a:avLst/>
          </a:prstTxWarp>
        </a:bodyPr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0.42857</cdr:x>
      <cdr:y>0.3617</cdr:y>
    </cdr:from>
    <cdr:to>
      <cdr:x>0.45071</cdr:x>
      <cdr:y>0.38762</cdr:y>
    </cdr:to>
    <cdr:sp macro="" textlink="">
      <cdr:nvSpPr>
        <cdr:cNvPr id="7" name="Isosceles Triangle 6"/>
        <cdr:cNvSpPr/>
      </cdr:nvSpPr>
      <cdr:spPr bwMode="auto">
        <a:xfrm xmlns:a="http://schemas.openxmlformats.org/drawingml/2006/main">
          <a:off x="2743200" y="1295400"/>
          <a:ext cx="141715" cy="92835"/>
        </a:xfrm>
        <a:prstGeom xmlns:a="http://schemas.openxmlformats.org/drawingml/2006/main" prst="triangle">
          <a:avLst/>
        </a:prstGeom>
        <a:solidFill xmlns:a="http://schemas.openxmlformats.org/drawingml/2006/main">
          <a:srgbClr val="FFFF00"/>
        </a:solidFill>
        <a:ln xmlns:a="http://schemas.openxmlformats.org/drawingml/2006/main"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 xmlns:a="http://schemas.openxmlformats.org/drawingml/2006/main"/>
      </cdr:spPr>
      <cdr:txBody>
        <a:bodyPr xmlns:a="http://schemas.openxmlformats.org/drawingml/2006/main" vert="horz" wrap="square" lIns="91440" tIns="45720" rIns="91440" bIns="45720" numCol="1" anchor="t" anchorCtr="0" compatLnSpc="1">
          <a:prstTxWarp prst="textNoShape">
            <a:avLst/>
          </a:prstTxWarp>
        </a:bodyPr>
        <a:lstStyle xmlns:a="http://schemas.openxmlformats.org/drawingml/2006/main">
          <a:lvl1pPr marL="0" indent="0">
            <a:defRPr sz="1100">
              <a:latin typeface="Arial"/>
              <a:ea typeface="MS PGothic"/>
            </a:defRPr>
          </a:lvl1pPr>
          <a:lvl2pPr marL="457200" indent="0">
            <a:defRPr sz="1100">
              <a:latin typeface="Arial"/>
              <a:ea typeface="MS PGothic"/>
            </a:defRPr>
          </a:lvl2pPr>
          <a:lvl3pPr marL="914400" indent="0">
            <a:defRPr sz="1100">
              <a:latin typeface="Arial"/>
              <a:ea typeface="MS PGothic"/>
            </a:defRPr>
          </a:lvl3pPr>
          <a:lvl4pPr marL="1371600" indent="0">
            <a:defRPr sz="1100">
              <a:latin typeface="Arial"/>
              <a:ea typeface="MS PGothic"/>
            </a:defRPr>
          </a:lvl4pPr>
          <a:lvl5pPr marL="1828800" indent="0">
            <a:defRPr sz="1100">
              <a:latin typeface="Arial"/>
              <a:ea typeface="MS PGothic"/>
            </a:defRPr>
          </a:lvl5pPr>
          <a:lvl6pPr marL="2286000" indent="0">
            <a:defRPr sz="1100">
              <a:latin typeface="Arial"/>
              <a:ea typeface="MS PGothic"/>
            </a:defRPr>
          </a:lvl6pPr>
          <a:lvl7pPr marL="2743200" indent="0">
            <a:defRPr sz="1100">
              <a:latin typeface="Arial"/>
              <a:ea typeface="MS PGothic"/>
            </a:defRPr>
          </a:lvl7pPr>
          <a:lvl8pPr marL="3200400" indent="0">
            <a:defRPr sz="1100">
              <a:latin typeface="Arial"/>
              <a:ea typeface="MS PGothic"/>
            </a:defRPr>
          </a:lvl8pPr>
          <a:lvl9pPr marL="3657600" indent="0">
            <a:defRPr sz="1100">
              <a:latin typeface="Arial"/>
              <a:ea typeface="MS PGothic"/>
            </a:defRPr>
          </a:lvl9pPr>
        </a:lstStyle>
        <a:p xmlns:a="http://schemas.openxmlformats.org/drawingml/2006/main">
          <a:endParaRPr lang="en-US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4165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287" tIns="46644" rIns="93287" bIns="46644" numCol="1" anchor="t" anchorCtr="0" compatLnSpc="1">
            <a:prstTxWarp prst="textNoShape">
              <a:avLst/>
            </a:prstTxWarp>
          </a:bodyPr>
          <a:lstStyle>
            <a:lvl1pPr defTabSz="933450" eaLnBrk="0" hangingPunct="0">
              <a:defRPr sz="1200" b="0">
                <a:latin typeface="Arial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7955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8275" y="0"/>
            <a:ext cx="304165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287" tIns="46644" rIns="93287" bIns="46644" numCol="1" anchor="t" anchorCtr="0" compatLnSpc="1">
            <a:prstTxWarp prst="textNoShape">
              <a:avLst/>
            </a:prstTxWarp>
          </a:bodyPr>
          <a:lstStyle>
            <a:lvl1pPr algn="r" defTabSz="933450" eaLnBrk="0" hangingPunct="0">
              <a:defRPr sz="1200" b="0">
                <a:latin typeface="Arial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7955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40788"/>
            <a:ext cx="3041650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287" tIns="46644" rIns="93287" bIns="46644" numCol="1" anchor="b" anchorCtr="0" compatLnSpc="1">
            <a:prstTxWarp prst="textNoShape">
              <a:avLst/>
            </a:prstTxWarp>
          </a:bodyPr>
          <a:lstStyle>
            <a:lvl1pPr defTabSz="933450" eaLnBrk="0" hangingPunct="0">
              <a:defRPr sz="1200" b="0">
                <a:latin typeface="Arial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7955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8275" y="8840788"/>
            <a:ext cx="3041650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287" tIns="46644" rIns="93287" bIns="46644" numCol="1" anchor="b" anchorCtr="0" compatLnSpc="1">
            <a:prstTxWarp prst="textNoShape">
              <a:avLst/>
            </a:prstTxWarp>
          </a:bodyPr>
          <a:lstStyle>
            <a:lvl1pPr algn="r" defTabSz="933450" eaLnBrk="0" hangingPunct="0">
              <a:defRPr sz="1200" b="0">
                <a:latin typeface="Arial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E56320E9-E695-4D96-A3B5-7AFA736024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4165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287" tIns="46644" rIns="93287" bIns="46644" numCol="1" anchor="t" anchorCtr="0" compatLnSpc="1">
            <a:prstTxWarp prst="textNoShape">
              <a:avLst/>
            </a:prstTxWarp>
          </a:bodyPr>
          <a:lstStyle>
            <a:lvl1pPr defTabSz="933450" eaLnBrk="0" hangingPunct="0">
              <a:defRPr sz="1200" b="0">
                <a:latin typeface="Arial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8275" y="0"/>
            <a:ext cx="304165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287" tIns="46644" rIns="93287" bIns="46644" numCol="1" anchor="t" anchorCtr="0" compatLnSpc="1">
            <a:prstTxWarp prst="textNoShape">
              <a:avLst/>
            </a:prstTxWarp>
          </a:bodyPr>
          <a:lstStyle>
            <a:lvl1pPr algn="r" defTabSz="933450" eaLnBrk="0" hangingPunct="0">
              <a:defRPr sz="1200" b="0">
                <a:latin typeface="Arial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5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4275" y="698500"/>
            <a:ext cx="4652963" cy="34893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6625" y="4419600"/>
            <a:ext cx="5146675" cy="418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287" tIns="46644" rIns="93287" bIns="4664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40788"/>
            <a:ext cx="3041650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287" tIns="46644" rIns="93287" bIns="46644" numCol="1" anchor="b" anchorCtr="0" compatLnSpc="1">
            <a:prstTxWarp prst="textNoShape">
              <a:avLst/>
            </a:prstTxWarp>
          </a:bodyPr>
          <a:lstStyle>
            <a:lvl1pPr defTabSz="933450" eaLnBrk="0" hangingPunct="0">
              <a:defRPr sz="1200" b="0">
                <a:latin typeface="Arial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8275" y="8840788"/>
            <a:ext cx="3041650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287" tIns="46644" rIns="93287" bIns="46644" numCol="1" anchor="b" anchorCtr="0" compatLnSpc="1">
            <a:prstTxWarp prst="textNoShape">
              <a:avLst/>
            </a:prstTxWarp>
          </a:bodyPr>
          <a:lstStyle>
            <a:lvl1pPr algn="r" defTabSz="933450" eaLnBrk="0" hangingPunct="0">
              <a:defRPr sz="1200" b="0">
                <a:latin typeface="Arial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8F78AB1C-219D-49E1-8489-BEE4C3FA4B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MS PGothic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MS PGothic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MS PGothic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MS PGothic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MS PGothic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44BD54B-BA03-4770-BB58-CC1E759237B1}" type="slidenum">
              <a:rPr lang="en-US" smtClean="0">
                <a:latin typeface="Arial" pitchFamily="34" charset="0"/>
                <a:ea typeface="MS PGothic"/>
                <a:cs typeface="MS PGothic"/>
              </a:rPr>
              <a:pPr/>
              <a:t>1</a:t>
            </a:fld>
            <a:endParaRPr lang="en-US" smtClean="0">
              <a:latin typeface="Arial" pitchFamily="34" charset="0"/>
              <a:ea typeface="MS PGothic"/>
              <a:cs typeface="MS PGothic"/>
            </a:endParaRPr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  <a:ea typeface="MS PGothic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4F6161B-2FF6-4511-8833-239DDDCA85EA}" type="slidenum">
              <a:rPr lang="en-US" smtClean="0">
                <a:latin typeface="Arial" pitchFamily="34" charset="0"/>
                <a:ea typeface="MS PGothic"/>
                <a:cs typeface="MS PGothic"/>
              </a:rPr>
              <a:pPr/>
              <a:t>2</a:t>
            </a:fld>
            <a:endParaRPr lang="en-US" smtClean="0">
              <a:latin typeface="Arial" pitchFamily="34" charset="0"/>
              <a:ea typeface="MS PGothic"/>
              <a:cs typeface="MS PGothic"/>
            </a:endParaRPr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>
              <a:latin typeface="Arial" pitchFamily="34" charset="0"/>
              <a:ea typeface="MS PGothic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AF7F765-5159-4AC8-816C-427554A368BD}" type="slidenum">
              <a:rPr lang="en-US" smtClean="0">
                <a:latin typeface="Arial" pitchFamily="34" charset="0"/>
                <a:ea typeface="MS PGothic"/>
                <a:cs typeface="MS PGothic"/>
              </a:rPr>
              <a:pPr/>
              <a:t>3</a:t>
            </a:fld>
            <a:endParaRPr lang="en-US" smtClean="0">
              <a:latin typeface="Arial" pitchFamily="34" charset="0"/>
              <a:ea typeface="MS PGothic"/>
              <a:cs typeface="MS PGothic"/>
            </a:endParaRPr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  <a:ea typeface="MS PGothic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4F6161B-2FF6-4511-8833-239DDDCA85EA}" type="slidenum">
              <a:rPr lang="en-US" smtClean="0">
                <a:latin typeface="Arial" pitchFamily="34" charset="0"/>
                <a:ea typeface="MS PGothic"/>
                <a:cs typeface="MS PGothic"/>
              </a:rPr>
              <a:pPr/>
              <a:t>4</a:t>
            </a:fld>
            <a:endParaRPr lang="en-US" smtClean="0">
              <a:latin typeface="Arial" pitchFamily="34" charset="0"/>
              <a:ea typeface="MS PGothic"/>
              <a:cs typeface="MS PGothic"/>
            </a:endParaRPr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Arial" pitchFamily="34" charset="0"/>
              <a:buChar char="•"/>
            </a:pPr>
            <a:r>
              <a:rPr lang="en-US" dirty="0" smtClean="0">
                <a:latin typeface="Arial" pitchFamily="34" charset="0"/>
                <a:ea typeface="MS PGothic"/>
              </a:rPr>
              <a:t> had</a:t>
            </a:r>
            <a:r>
              <a:rPr lang="en-US" baseline="0" dirty="0" smtClean="0">
                <a:latin typeface="Arial" pitchFamily="34" charset="0"/>
                <a:ea typeface="MS PGothic"/>
              </a:rPr>
              <a:t> to decide between “refactoring” and “rebuilding”</a:t>
            </a:r>
          </a:p>
          <a:p>
            <a:pPr eaLnBrk="1" hangingPunct="1">
              <a:buFont typeface="Arial" pitchFamily="34" charset="0"/>
              <a:buChar char="•"/>
            </a:pPr>
            <a:r>
              <a:rPr lang="en-US" baseline="0" dirty="0" smtClean="0">
                <a:latin typeface="Arial" pitchFamily="34" charset="0"/>
                <a:ea typeface="MS PGothic"/>
              </a:rPr>
              <a:t> decided that we had a fundamentally different business, needed fundamentally different software</a:t>
            </a:r>
          </a:p>
          <a:p>
            <a:pPr lvl="1" eaLnBrk="1" hangingPunct="1">
              <a:buFont typeface="Arial" pitchFamily="34" charset="0"/>
              <a:buChar char="•"/>
            </a:pPr>
            <a:r>
              <a:rPr lang="en-US" baseline="0" dirty="0" smtClean="0">
                <a:latin typeface="Arial" pitchFamily="34" charset="0"/>
                <a:ea typeface="MS PGothic"/>
              </a:rPr>
              <a:t> bizrate.com in the US.  Then shopzilla.com and 10’s of </a:t>
            </a:r>
            <a:r>
              <a:rPr lang="en-US" baseline="0" dirty="0" err="1" smtClean="0">
                <a:latin typeface="Arial" pitchFamily="34" charset="0"/>
                <a:ea typeface="MS PGothic"/>
              </a:rPr>
              <a:t>cobrands</a:t>
            </a:r>
            <a:r>
              <a:rPr lang="en-US" baseline="0" dirty="0" smtClean="0">
                <a:latin typeface="Arial" pitchFamily="34" charset="0"/>
                <a:ea typeface="MS PGothic"/>
              </a:rPr>
              <a:t>.  Then several countries/brands in </a:t>
            </a:r>
            <a:r>
              <a:rPr lang="en-US" baseline="0" dirty="0" err="1" smtClean="0">
                <a:latin typeface="Arial" pitchFamily="34" charset="0"/>
                <a:ea typeface="MS PGothic"/>
              </a:rPr>
              <a:t>europe</a:t>
            </a:r>
            <a:endParaRPr lang="en-US" baseline="0" dirty="0" smtClean="0">
              <a:latin typeface="Arial" pitchFamily="34" charset="0"/>
              <a:ea typeface="MS PGothic"/>
            </a:endParaRPr>
          </a:p>
          <a:p>
            <a:pPr lvl="1" eaLnBrk="1" hangingPunct="1">
              <a:buFont typeface="Arial" pitchFamily="34" charset="0"/>
              <a:buChar char="•"/>
            </a:pPr>
            <a:r>
              <a:rPr lang="en-US" baseline="0" dirty="0" smtClean="0">
                <a:latin typeface="Arial" pitchFamily="34" charset="0"/>
                <a:ea typeface="MS PGothic"/>
              </a:rPr>
              <a:t> layered on desire to customize experience and a/b test </a:t>
            </a:r>
          </a:p>
          <a:p>
            <a:pPr lvl="1" eaLnBrk="1" hangingPunct="1">
              <a:buFont typeface="Arial" pitchFamily="34" charset="0"/>
              <a:buChar char="•"/>
            </a:pPr>
            <a:endParaRPr lang="en-US" dirty="0" smtClean="0">
              <a:latin typeface="Arial" pitchFamily="34" charset="0"/>
              <a:ea typeface="MS PGothic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6844AA7-D16F-4BE4-9568-79B9F085E30A}" type="slidenum">
              <a:rPr lang="en-US" smtClean="0">
                <a:latin typeface="Arial" pitchFamily="34" charset="0"/>
                <a:ea typeface="MS PGothic"/>
                <a:cs typeface="MS PGothic"/>
              </a:rPr>
              <a:pPr/>
              <a:t>12</a:t>
            </a:fld>
            <a:endParaRPr lang="en-US" smtClean="0">
              <a:latin typeface="Arial" pitchFamily="34" charset="0"/>
              <a:ea typeface="MS PGothic"/>
              <a:cs typeface="MS PGothic"/>
            </a:endParaRPr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  <a:ea typeface="MS PGothic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6844AA7-D16F-4BE4-9568-79B9F085E30A}" type="slidenum">
              <a:rPr lang="en-US" smtClean="0">
                <a:latin typeface="Arial" pitchFamily="34" charset="0"/>
                <a:ea typeface="MS PGothic"/>
                <a:cs typeface="MS PGothic"/>
              </a:rPr>
              <a:pPr/>
              <a:t>13</a:t>
            </a:fld>
            <a:endParaRPr lang="en-US" smtClean="0">
              <a:latin typeface="Arial" pitchFamily="34" charset="0"/>
              <a:ea typeface="MS PGothic"/>
              <a:cs typeface="MS PGothic"/>
            </a:endParaRPr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  <a:ea typeface="MS PGothic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D2EC6A5-8A7F-4E13-80E3-4F3817DB7A6C}" type="slidenum">
              <a:rPr lang="en-US" smtClean="0">
                <a:latin typeface="Arial" pitchFamily="34" charset="0"/>
                <a:ea typeface="MS PGothic"/>
                <a:cs typeface="MS PGothic"/>
              </a:rPr>
              <a:pPr/>
              <a:t>16</a:t>
            </a:fld>
            <a:endParaRPr lang="en-US" smtClean="0">
              <a:latin typeface="Arial" pitchFamily="34" charset="0"/>
              <a:ea typeface="MS PGothic"/>
              <a:cs typeface="MS PGothic"/>
            </a:endParaRPr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  <a:ea typeface="MS PGothic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6844AA7-D16F-4BE4-9568-79B9F085E30A}" type="slidenum">
              <a:rPr lang="en-US" smtClean="0">
                <a:latin typeface="Arial" pitchFamily="34" charset="0"/>
                <a:ea typeface="MS PGothic"/>
                <a:cs typeface="MS PGothic"/>
              </a:rPr>
              <a:pPr/>
              <a:t>17</a:t>
            </a:fld>
            <a:endParaRPr lang="en-US" smtClean="0">
              <a:latin typeface="Arial" pitchFamily="34" charset="0"/>
              <a:ea typeface="MS PGothic"/>
              <a:cs typeface="MS PGothic"/>
            </a:endParaRPr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  <a:ea typeface="MS PGothic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6844AA7-D16F-4BE4-9568-79B9F085E30A}" type="slidenum">
              <a:rPr lang="en-US" smtClean="0">
                <a:latin typeface="Arial" pitchFamily="34" charset="0"/>
                <a:ea typeface="MS PGothic"/>
                <a:cs typeface="MS PGothic"/>
              </a:rPr>
              <a:pPr/>
              <a:t>18</a:t>
            </a:fld>
            <a:endParaRPr lang="en-US" smtClean="0">
              <a:latin typeface="Arial" pitchFamily="34" charset="0"/>
              <a:ea typeface="MS PGothic"/>
              <a:cs typeface="MS PGothic"/>
            </a:endParaRPr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  <a:ea typeface="MS PGothic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6844AA7-D16F-4BE4-9568-79B9F085E30A}" type="slidenum">
              <a:rPr lang="en-US" smtClean="0">
                <a:latin typeface="Arial" pitchFamily="34" charset="0"/>
                <a:ea typeface="MS PGothic"/>
                <a:cs typeface="MS PGothic"/>
              </a:rPr>
              <a:pPr/>
              <a:t>19</a:t>
            </a:fld>
            <a:endParaRPr lang="en-US" smtClean="0">
              <a:latin typeface="Arial" pitchFamily="34" charset="0"/>
              <a:ea typeface="MS PGothic"/>
              <a:cs typeface="MS PGothic"/>
            </a:endParaRPr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  <a:ea typeface="MS PGothic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6844AA7-D16F-4BE4-9568-79B9F085E30A}" type="slidenum">
              <a:rPr lang="en-US" smtClean="0">
                <a:latin typeface="Arial" pitchFamily="34" charset="0"/>
                <a:ea typeface="MS PGothic"/>
                <a:cs typeface="MS PGothic"/>
              </a:rPr>
              <a:pPr/>
              <a:t>20</a:t>
            </a:fld>
            <a:endParaRPr lang="en-US" smtClean="0">
              <a:latin typeface="Arial" pitchFamily="34" charset="0"/>
              <a:ea typeface="MS PGothic"/>
              <a:cs typeface="MS PGothic"/>
            </a:endParaRPr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  <a:ea typeface="MS PGothic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6844AA7-D16F-4BE4-9568-79B9F085E30A}" type="slidenum">
              <a:rPr lang="en-US" smtClean="0">
                <a:latin typeface="Arial" pitchFamily="34" charset="0"/>
                <a:ea typeface="MS PGothic"/>
                <a:cs typeface="MS PGothic"/>
              </a:rPr>
              <a:pPr/>
              <a:t>21</a:t>
            </a:fld>
            <a:endParaRPr lang="en-US" smtClean="0">
              <a:latin typeface="Arial" pitchFamily="34" charset="0"/>
              <a:ea typeface="MS PGothic"/>
              <a:cs typeface="MS PGothic"/>
            </a:endParaRPr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  <a:ea typeface="MS PGothic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6844AA7-D16F-4BE4-9568-79B9F085E30A}" type="slidenum">
              <a:rPr lang="en-US" smtClean="0">
                <a:latin typeface="Arial" pitchFamily="34" charset="0"/>
                <a:ea typeface="MS PGothic"/>
                <a:cs typeface="MS PGothic"/>
              </a:rPr>
              <a:pPr/>
              <a:t>22</a:t>
            </a:fld>
            <a:endParaRPr lang="en-US" smtClean="0">
              <a:latin typeface="Arial" pitchFamily="34" charset="0"/>
              <a:ea typeface="MS PGothic"/>
              <a:cs typeface="MS PGothic"/>
            </a:endParaRPr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  <a:ea typeface="MS PGothic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44BD54B-BA03-4770-BB58-CC1E759237B1}" type="slidenum">
              <a:rPr lang="en-US" smtClean="0">
                <a:latin typeface="Arial" pitchFamily="34" charset="0"/>
                <a:ea typeface="MS PGothic"/>
                <a:cs typeface="MS PGothic"/>
              </a:rPr>
              <a:pPr/>
              <a:t>23</a:t>
            </a:fld>
            <a:endParaRPr lang="en-US" smtClean="0">
              <a:latin typeface="Arial" pitchFamily="34" charset="0"/>
              <a:ea typeface="MS PGothic"/>
              <a:cs typeface="MS PGothic"/>
            </a:endParaRPr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  <a:ea typeface="MS PGothic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67686C-5605-4F9C-896E-69ACDDA47AE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31201F-D963-49E2-896F-CF705B5C1B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D1704E-82EE-4C9E-BD34-302CB0FB57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895600" y="2128838"/>
            <a:ext cx="2628900" cy="2438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76900" y="2128838"/>
            <a:ext cx="2628900" cy="2438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F2FD6D-671F-422C-973E-45375F70F6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9B4B78-87E8-453A-BBF0-4D68AB4A22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92146A-01E7-477C-BE06-120FCBFFE91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90E7E3-EEEE-4F59-9EF6-6E699B7277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530651-5170-426A-A007-F0E33768BE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7D66E2-D000-44B2-BBA6-730D54A2BA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D71705-828B-45AF-9B81-7281E349FFE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88163" y="839788"/>
            <a:ext cx="1417637" cy="37274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32075" y="839788"/>
            <a:ext cx="4103688" cy="3727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57B960-49EE-43F8-A7CB-7326369CA2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3" descr="shopzilla_master_print2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632075" y="839788"/>
            <a:ext cx="54102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895600" y="2128838"/>
            <a:ext cx="54102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86600" y="304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b="0">
                <a:solidFill>
                  <a:srgbClr val="C7C7C7"/>
                </a:solidFill>
                <a:latin typeface="Arial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5B24B5D9-F160-49EF-AE6E-E30AC26382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5303326" y="6400800"/>
            <a:ext cx="3635932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 eaLnBrk="0" hangingPunct="0">
              <a:defRPr/>
            </a:pPr>
            <a:r>
              <a:rPr lang="en-US" sz="900" b="0" dirty="0" smtClean="0">
                <a:solidFill>
                  <a:schemeClr val="bg2"/>
                </a:solidFill>
                <a:latin typeface="Arial" charset="0"/>
                <a:ea typeface="MS PGothic" pitchFamily="34" charset="-128"/>
                <a:cs typeface="+mn-cs"/>
              </a:rPr>
              <a:t>Phil Dixon – VP, Engineering    |   Velocity 2009</a:t>
            </a:r>
            <a:r>
              <a:rPr lang="en-US" sz="900" b="0" baseline="0" dirty="0" smtClean="0">
                <a:solidFill>
                  <a:schemeClr val="bg2"/>
                </a:solidFill>
                <a:latin typeface="Arial" charset="0"/>
                <a:ea typeface="MS PGothic" pitchFamily="34" charset="-128"/>
                <a:cs typeface="+mn-cs"/>
              </a:rPr>
              <a:t>   </a:t>
            </a:r>
            <a:r>
              <a:rPr lang="en-US" sz="900" b="0" dirty="0" smtClean="0">
                <a:solidFill>
                  <a:schemeClr val="bg2"/>
                </a:solidFill>
                <a:latin typeface="Arial" charset="0"/>
                <a:ea typeface="MS PGothic" pitchFamily="34" charset="-128"/>
                <a:cs typeface="+mn-cs"/>
              </a:rPr>
              <a:t>|   June 23</a:t>
            </a:r>
            <a:r>
              <a:rPr lang="en-US" sz="900" b="0" baseline="30000" dirty="0" smtClean="0">
                <a:solidFill>
                  <a:schemeClr val="bg2"/>
                </a:solidFill>
                <a:latin typeface="Arial" charset="0"/>
                <a:ea typeface="MS PGothic" pitchFamily="34" charset="-128"/>
                <a:cs typeface="+mn-cs"/>
              </a:rPr>
              <a:t>rd</a:t>
            </a:r>
            <a:r>
              <a:rPr lang="en-US" sz="900" b="0" dirty="0" smtClean="0">
                <a:solidFill>
                  <a:schemeClr val="bg2"/>
                </a:solidFill>
                <a:latin typeface="Arial" charset="0"/>
                <a:ea typeface="MS PGothic" pitchFamily="34" charset="-128"/>
                <a:cs typeface="+mn-cs"/>
              </a:rPr>
              <a:t>, 2009</a:t>
            </a:r>
            <a:endParaRPr lang="en-US" sz="900" b="0" dirty="0">
              <a:solidFill>
                <a:schemeClr val="bg2"/>
              </a:solidFill>
              <a:latin typeface="Arial" charset="0"/>
              <a:ea typeface="MS PGothic" pitchFamily="34" charset="-128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219931"/>
          </a:solidFill>
          <a:latin typeface="+mj-lt"/>
          <a:ea typeface="+mj-ea"/>
          <a:cs typeface="MS PGothic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219931"/>
          </a:solidFill>
          <a:latin typeface="Arial Rounded MT Bold" pitchFamily="34" charset="0"/>
          <a:ea typeface="MS PGothic" pitchFamily="34" charset="-128"/>
          <a:cs typeface="MS PGothic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219931"/>
          </a:solidFill>
          <a:latin typeface="Arial Rounded MT Bold" pitchFamily="34" charset="0"/>
          <a:ea typeface="MS PGothic" pitchFamily="34" charset="-128"/>
          <a:cs typeface="MS PGothic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219931"/>
          </a:solidFill>
          <a:latin typeface="Arial Rounded MT Bold" pitchFamily="34" charset="0"/>
          <a:ea typeface="MS PGothic" pitchFamily="34" charset="-128"/>
          <a:cs typeface="MS PGothic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219931"/>
          </a:solidFill>
          <a:latin typeface="Arial Rounded MT Bold" pitchFamily="34" charset="0"/>
          <a:ea typeface="MS PGothic" pitchFamily="34" charset="-128"/>
          <a:cs typeface="MS PGothic"/>
        </a:defRPr>
      </a:lvl5pPr>
      <a:lvl6pPr marL="457200" algn="l" rtl="0" fontAlgn="base">
        <a:spcBef>
          <a:spcPct val="0"/>
        </a:spcBef>
        <a:spcAft>
          <a:spcPct val="0"/>
        </a:spcAft>
        <a:defRPr sz="3000" b="1">
          <a:solidFill>
            <a:srgbClr val="219931"/>
          </a:solidFill>
          <a:latin typeface="Arial Rounded MT Bold" pitchFamily="34" charset="0"/>
          <a:ea typeface="MS PGothic" pitchFamily="34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3000" b="1">
          <a:solidFill>
            <a:srgbClr val="219931"/>
          </a:solidFill>
          <a:latin typeface="Arial Rounded MT Bold" pitchFamily="34" charset="0"/>
          <a:ea typeface="MS PGothic" pitchFamily="34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3000" b="1">
          <a:solidFill>
            <a:srgbClr val="219931"/>
          </a:solidFill>
          <a:latin typeface="Arial Rounded MT Bold" pitchFamily="34" charset="0"/>
          <a:ea typeface="MS PGothic" pitchFamily="34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3000" b="1">
          <a:solidFill>
            <a:srgbClr val="219931"/>
          </a:solidFill>
          <a:latin typeface="Arial Rounded MT Bold" pitchFamily="34" charset="0"/>
          <a:ea typeface="MS PGothic" pitchFamily="34" charset="-128"/>
        </a:defRPr>
      </a:lvl9pPr>
    </p:titleStyle>
    <p:bodyStyle>
      <a:lvl1pPr marL="342900" indent="-342900" algn="l" rtl="0" eaLnBrk="0" fontAlgn="base" hangingPunct="0">
        <a:spcBef>
          <a:spcPct val="0"/>
        </a:spcBef>
        <a:spcAft>
          <a:spcPct val="50000"/>
        </a:spcAft>
        <a:buClr>
          <a:srgbClr val="FF8000"/>
        </a:buClr>
        <a:buChar char="•"/>
        <a:defRPr sz="2000">
          <a:solidFill>
            <a:schemeClr val="tx1"/>
          </a:solidFill>
          <a:latin typeface="+mn-lt"/>
          <a:ea typeface="+mn-ea"/>
          <a:cs typeface="MS PGothic"/>
        </a:defRPr>
      </a:lvl1pPr>
      <a:lvl2pPr marL="742950" indent="-285750" algn="l" rtl="0" eaLnBrk="0" fontAlgn="base" hangingPunct="0">
        <a:spcBef>
          <a:spcPct val="0"/>
        </a:spcBef>
        <a:spcAft>
          <a:spcPct val="50000"/>
        </a:spcAft>
        <a:buClr>
          <a:srgbClr val="FF8000"/>
        </a:buClr>
        <a:buChar char="–"/>
        <a:defRPr>
          <a:solidFill>
            <a:schemeClr val="tx1"/>
          </a:solidFill>
          <a:latin typeface="+mn-lt"/>
          <a:ea typeface="+mn-ea"/>
          <a:cs typeface="MS PGothic"/>
        </a:defRPr>
      </a:lvl2pPr>
      <a:lvl3pPr marL="1143000" indent="-228600" algn="l" rtl="0" eaLnBrk="0" fontAlgn="base" hangingPunct="0">
        <a:spcBef>
          <a:spcPct val="0"/>
        </a:spcBef>
        <a:spcAft>
          <a:spcPct val="50000"/>
        </a:spcAft>
        <a:buClr>
          <a:srgbClr val="FF8000"/>
        </a:buClr>
        <a:buChar char="•"/>
        <a:defRPr sz="1600">
          <a:solidFill>
            <a:schemeClr val="tx1"/>
          </a:solidFill>
          <a:latin typeface="+mn-lt"/>
          <a:ea typeface="+mn-ea"/>
          <a:cs typeface="MS PGothic"/>
        </a:defRPr>
      </a:lvl3pPr>
      <a:lvl4pPr marL="1600200" indent="-228600" algn="l" rtl="0" eaLnBrk="0" fontAlgn="base" hangingPunct="0">
        <a:spcBef>
          <a:spcPct val="0"/>
        </a:spcBef>
        <a:spcAft>
          <a:spcPct val="50000"/>
        </a:spcAft>
        <a:buClr>
          <a:srgbClr val="FF8000"/>
        </a:buClr>
        <a:buChar char="–"/>
        <a:defRPr sz="1400">
          <a:solidFill>
            <a:schemeClr val="tx1"/>
          </a:solidFill>
          <a:latin typeface="+mn-lt"/>
          <a:ea typeface="+mn-ea"/>
          <a:cs typeface="MS PGothic"/>
        </a:defRPr>
      </a:lvl4pPr>
      <a:lvl5pPr marL="2057400" indent="-228600" algn="l" rtl="0" eaLnBrk="0" fontAlgn="base" hangingPunct="0">
        <a:spcBef>
          <a:spcPct val="0"/>
        </a:spcBef>
        <a:spcAft>
          <a:spcPct val="50000"/>
        </a:spcAft>
        <a:buClr>
          <a:srgbClr val="FF8000"/>
        </a:buClr>
        <a:buChar char="»"/>
        <a:defRPr sz="1400">
          <a:solidFill>
            <a:schemeClr val="tx1"/>
          </a:solidFill>
          <a:latin typeface="+mn-lt"/>
          <a:ea typeface="+mn-ea"/>
          <a:cs typeface="MS PGothic"/>
        </a:defRPr>
      </a:lvl5pPr>
      <a:lvl6pPr marL="2514600" indent="-228600" algn="l" rtl="0" fontAlgn="base">
        <a:spcBef>
          <a:spcPct val="0"/>
        </a:spcBef>
        <a:spcAft>
          <a:spcPct val="50000"/>
        </a:spcAft>
        <a:buClr>
          <a:srgbClr val="FF8000"/>
        </a:buClr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0"/>
        </a:spcBef>
        <a:spcAft>
          <a:spcPct val="50000"/>
        </a:spcAft>
        <a:buClr>
          <a:srgbClr val="FF8000"/>
        </a:buClr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0"/>
        </a:spcBef>
        <a:spcAft>
          <a:spcPct val="50000"/>
        </a:spcAft>
        <a:buClr>
          <a:srgbClr val="FF8000"/>
        </a:buClr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0"/>
        </a:spcBef>
        <a:spcAft>
          <a:spcPct val="50000"/>
        </a:spcAft>
        <a:buClr>
          <a:srgbClr val="FF8000"/>
        </a:buClr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jpeg"/><Relationship Id="rId5" Type="http://schemas.openxmlformats.org/officeDocument/2006/relationships/image" Target="../media/image5.wmf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1.bin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2.bin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6" descr="shopzilla_title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Text Box 7"/>
          <p:cNvSpPr txBox="1">
            <a:spLocks noChangeArrowheads="1"/>
          </p:cNvSpPr>
          <p:nvPr/>
        </p:nvSpPr>
        <p:spPr bwMode="auto">
          <a:xfrm>
            <a:off x="390525" y="2212975"/>
            <a:ext cx="6619875" cy="11587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Aft>
                <a:spcPct val="35000"/>
              </a:spcAft>
            </a:pPr>
            <a:r>
              <a:rPr lang="en-US" sz="2000" dirty="0" smtClean="0">
                <a:solidFill>
                  <a:srgbClr val="219931"/>
                </a:solidFill>
              </a:rPr>
              <a:t>Shopzilla Site Redesign – We get what we measure</a:t>
            </a:r>
            <a:endParaRPr lang="en-US" sz="2000" dirty="0">
              <a:solidFill>
                <a:srgbClr val="219931"/>
              </a:solidFill>
            </a:endParaRPr>
          </a:p>
          <a:p>
            <a:pPr eaLnBrk="0" hangingPunct="0">
              <a:spcAft>
                <a:spcPct val="35000"/>
              </a:spcAft>
            </a:pPr>
            <a:r>
              <a:rPr lang="en-US" sz="1800" dirty="0" smtClean="0"/>
              <a:t>Phil Dixon, VP Engineering</a:t>
            </a:r>
          </a:p>
          <a:p>
            <a:pPr eaLnBrk="0" hangingPunct="0">
              <a:spcAft>
                <a:spcPct val="35000"/>
              </a:spcAft>
            </a:pPr>
            <a:r>
              <a:rPr lang="en-US" sz="1800" dirty="0" smtClean="0"/>
              <a:t>Velocity 2009</a:t>
            </a:r>
            <a:endParaRPr lang="en-US" sz="1800" dirty="0"/>
          </a:p>
        </p:txBody>
      </p:sp>
      <p:sp>
        <p:nvSpPr>
          <p:cNvPr id="2052" name="Text Box 8"/>
          <p:cNvSpPr txBox="1">
            <a:spLocks noChangeArrowheads="1"/>
          </p:cNvSpPr>
          <p:nvPr/>
        </p:nvSpPr>
        <p:spPr bwMode="auto">
          <a:xfrm>
            <a:off x="4038600" y="6477000"/>
            <a:ext cx="46482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0" hangingPunct="0"/>
            <a:r>
              <a:rPr lang="en-US" b="0" dirty="0" smtClean="0">
                <a:solidFill>
                  <a:schemeClr val="bg2"/>
                </a:solidFill>
              </a:rPr>
              <a:t> June 23</a:t>
            </a:r>
            <a:r>
              <a:rPr lang="en-US" b="0" baseline="30000" dirty="0" smtClean="0">
                <a:solidFill>
                  <a:schemeClr val="bg2"/>
                </a:solidFill>
              </a:rPr>
              <a:t>rd</a:t>
            </a:r>
            <a:r>
              <a:rPr lang="en-US" b="0" dirty="0" smtClean="0">
                <a:solidFill>
                  <a:schemeClr val="bg2"/>
                </a:solidFill>
              </a:rPr>
              <a:t>, 2009    |    Velocity 2009</a:t>
            </a:r>
            <a:endParaRPr lang="en-US" b="0" dirty="0">
              <a:solidFill>
                <a:schemeClr val="bg2"/>
              </a:solidFill>
            </a:endParaRPr>
          </a:p>
        </p:txBody>
      </p:sp>
      <p:sp>
        <p:nvSpPr>
          <p:cNvPr id="2053" name="Line 14"/>
          <p:cNvSpPr>
            <a:spLocks noChangeShapeType="1"/>
          </p:cNvSpPr>
          <p:nvPr/>
        </p:nvSpPr>
        <p:spPr bwMode="auto">
          <a:xfrm>
            <a:off x="0" y="1905000"/>
            <a:ext cx="8534400" cy="0"/>
          </a:xfrm>
          <a:prstGeom prst="line">
            <a:avLst/>
          </a:prstGeom>
          <a:noFill/>
          <a:ln w="9525">
            <a:solidFill>
              <a:srgbClr val="C7C7C7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054" name="Rectangle 17"/>
          <p:cNvSpPr>
            <a:spLocks noChangeArrowheads="1"/>
          </p:cNvSpPr>
          <p:nvPr/>
        </p:nvSpPr>
        <p:spPr bwMode="auto">
          <a:xfrm>
            <a:off x="9775825" y="2066925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US" sz="2400" b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DE725B23-CA19-41DF-A4C7-893E80B72274}" type="slidenum">
              <a:rPr lang="en-US" smtClean="0">
                <a:latin typeface="Arial" pitchFamily="34" charset="0"/>
                <a:ea typeface="MS PGothic"/>
                <a:cs typeface="MS PGothic"/>
              </a:rPr>
              <a:pPr/>
              <a:t>2</a:t>
            </a:fld>
            <a:endParaRPr lang="en-US" smtClean="0">
              <a:latin typeface="Arial" pitchFamily="34" charset="0"/>
              <a:ea typeface="MS PGothic"/>
              <a:cs typeface="MS PGothic"/>
            </a:endParaRPr>
          </a:p>
        </p:txBody>
      </p:sp>
      <p:sp>
        <p:nvSpPr>
          <p:cNvPr id="10" name="AutoShape 5"/>
          <p:cNvSpPr>
            <a:spLocks noChangeArrowheads="1"/>
          </p:cNvSpPr>
          <p:nvPr/>
        </p:nvSpPr>
        <p:spPr bwMode="auto">
          <a:xfrm>
            <a:off x="609600" y="1066800"/>
            <a:ext cx="7924800" cy="914400"/>
          </a:xfrm>
          <a:prstGeom prst="roundRect">
            <a:avLst>
              <a:gd name="adj" fmla="val 11093"/>
            </a:avLst>
          </a:prstGeom>
          <a:solidFill>
            <a:schemeClr val="bg1"/>
          </a:solidFill>
          <a:ln w="25400">
            <a:solidFill>
              <a:srgbClr val="FF6600"/>
            </a:solidFill>
            <a:round/>
            <a:headEnd/>
            <a:tailEnd/>
          </a:ln>
        </p:spPr>
        <p:txBody>
          <a:bodyPr wrap="none" anchor="ctr"/>
          <a:lstStyle/>
          <a:p>
            <a:pPr algn="l"/>
            <a:endParaRPr lang="en-US" sz="1800">
              <a:latin typeface="Calibri" pitchFamily="34" charset="0"/>
            </a:endParaRPr>
          </a:p>
        </p:txBody>
      </p:sp>
      <p:pic>
        <p:nvPicPr>
          <p:cNvPr id="7" name="Picture 6" descr="sz_publisher_u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43600" y="1466850"/>
            <a:ext cx="2521593" cy="381000"/>
          </a:xfrm>
          <a:prstGeom prst="rect">
            <a:avLst/>
          </a:prstGeom>
        </p:spPr>
      </p:pic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4"/>
          <a:srcRect b="28633"/>
          <a:stretch>
            <a:fillRect/>
          </a:stretch>
        </p:blipFill>
        <p:spPr bwMode="auto">
          <a:xfrm>
            <a:off x="914400" y="1371600"/>
            <a:ext cx="2057400" cy="45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05200" y="1371600"/>
            <a:ext cx="2057400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21" descr="8360498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352800" y="2590800"/>
            <a:ext cx="2725738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AutoShape 11"/>
          <p:cNvSpPr>
            <a:spLocks noChangeArrowheads="1"/>
          </p:cNvSpPr>
          <p:nvPr/>
        </p:nvSpPr>
        <p:spPr bwMode="auto">
          <a:xfrm>
            <a:off x="2209800" y="914400"/>
            <a:ext cx="4495800" cy="381000"/>
          </a:xfrm>
          <a:prstGeom prst="roundRect">
            <a:avLst>
              <a:gd name="adj" fmla="val 14148"/>
            </a:avLst>
          </a:prstGeom>
          <a:solidFill>
            <a:srgbClr val="21993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sz="1500" b="1" dirty="0">
                <a:solidFill>
                  <a:schemeClr val="bg1"/>
                </a:solidFill>
                <a:ea typeface="MS PGothic"/>
                <a:cs typeface="MS PGothic"/>
              </a:rPr>
              <a:t>Shopzilla, Inc. - Online Shopping Network</a:t>
            </a:r>
          </a:p>
        </p:txBody>
      </p:sp>
      <p:sp>
        <p:nvSpPr>
          <p:cNvPr id="16" name="AutoShape 5"/>
          <p:cNvSpPr>
            <a:spLocks noChangeArrowheads="1"/>
          </p:cNvSpPr>
          <p:nvPr/>
        </p:nvSpPr>
        <p:spPr bwMode="auto">
          <a:xfrm>
            <a:off x="914400" y="2667000"/>
            <a:ext cx="2209800" cy="1295400"/>
          </a:xfrm>
          <a:prstGeom prst="roundRect">
            <a:avLst>
              <a:gd name="adj" fmla="val 11093"/>
            </a:avLst>
          </a:prstGeom>
          <a:solidFill>
            <a:schemeClr val="bg1"/>
          </a:solidFill>
          <a:ln w="25400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800" dirty="0" smtClean="0">
                <a:latin typeface="Calibri" pitchFamily="34" charset="0"/>
              </a:rPr>
              <a:t>100M </a:t>
            </a:r>
          </a:p>
          <a:p>
            <a:pPr algn="ctr"/>
            <a:r>
              <a:rPr lang="en-US" sz="1800" dirty="0" smtClean="0">
                <a:latin typeface="Calibri" pitchFamily="34" charset="0"/>
              </a:rPr>
              <a:t>impressions/day</a:t>
            </a:r>
            <a:endParaRPr lang="en-US" sz="1800" dirty="0">
              <a:latin typeface="Calibri" pitchFamily="34" charset="0"/>
            </a:endParaRPr>
          </a:p>
        </p:txBody>
      </p:sp>
      <p:sp>
        <p:nvSpPr>
          <p:cNvPr id="17" name="AutoShape 5"/>
          <p:cNvSpPr>
            <a:spLocks noChangeArrowheads="1"/>
          </p:cNvSpPr>
          <p:nvPr/>
        </p:nvSpPr>
        <p:spPr bwMode="auto">
          <a:xfrm>
            <a:off x="914400" y="4343400"/>
            <a:ext cx="2209800" cy="1295400"/>
          </a:xfrm>
          <a:prstGeom prst="roundRect">
            <a:avLst>
              <a:gd name="adj" fmla="val 11093"/>
            </a:avLst>
          </a:prstGeom>
          <a:solidFill>
            <a:schemeClr val="bg1"/>
          </a:solidFill>
          <a:ln w="25400">
            <a:solidFill>
              <a:srgbClr val="FF66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800" dirty="0" smtClean="0">
                <a:latin typeface="Calibri" pitchFamily="34" charset="0"/>
              </a:rPr>
              <a:t>20-29M </a:t>
            </a:r>
          </a:p>
          <a:p>
            <a:pPr algn="ctr"/>
            <a:r>
              <a:rPr lang="en-US" sz="1800" dirty="0" smtClean="0">
                <a:latin typeface="Calibri" pitchFamily="34" charset="0"/>
              </a:rPr>
              <a:t>UV’s per Month</a:t>
            </a:r>
            <a:endParaRPr lang="en-US" sz="1800" dirty="0" smtClean="0">
              <a:latin typeface="Calibri" pitchFamily="34" charset="0"/>
            </a:endParaRPr>
          </a:p>
        </p:txBody>
      </p:sp>
      <p:sp>
        <p:nvSpPr>
          <p:cNvPr id="18" name="AutoShape 5"/>
          <p:cNvSpPr>
            <a:spLocks noChangeArrowheads="1"/>
          </p:cNvSpPr>
          <p:nvPr/>
        </p:nvSpPr>
        <p:spPr bwMode="auto">
          <a:xfrm>
            <a:off x="6096000" y="2667000"/>
            <a:ext cx="2209800" cy="1295400"/>
          </a:xfrm>
          <a:prstGeom prst="roundRect">
            <a:avLst>
              <a:gd name="adj" fmla="val 11093"/>
            </a:avLst>
          </a:prstGeom>
          <a:solidFill>
            <a:schemeClr val="bg1"/>
          </a:solidFill>
          <a:ln w="25400">
            <a:solidFill>
              <a:srgbClr val="FF66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800" dirty="0" smtClean="0">
                <a:latin typeface="Calibri" pitchFamily="34" charset="0"/>
              </a:rPr>
              <a:t>8,000+</a:t>
            </a:r>
          </a:p>
          <a:p>
            <a:pPr algn="ctr"/>
            <a:r>
              <a:rPr lang="en-US" sz="1800" dirty="0">
                <a:latin typeface="Calibri" pitchFamily="34" charset="0"/>
              </a:rPr>
              <a:t>s</a:t>
            </a:r>
            <a:r>
              <a:rPr lang="en-US" sz="1800" dirty="0" smtClean="0">
                <a:latin typeface="Calibri" pitchFamily="34" charset="0"/>
              </a:rPr>
              <a:t>earches per second</a:t>
            </a:r>
            <a:endParaRPr lang="en-US" sz="1800" dirty="0">
              <a:latin typeface="Calibri" pitchFamily="34" charset="0"/>
            </a:endParaRPr>
          </a:p>
        </p:txBody>
      </p:sp>
      <p:sp>
        <p:nvSpPr>
          <p:cNvPr id="19" name="AutoShape 5"/>
          <p:cNvSpPr>
            <a:spLocks noChangeArrowheads="1"/>
          </p:cNvSpPr>
          <p:nvPr/>
        </p:nvSpPr>
        <p:spPr bwMode="auto">
          <a:xfrm>
            <a:off x="6096000" y="4343400"/>
            <a:ext cx="2209800" cy="1295400"/>
          </a:xfrm>
          <a:prstGeom prst="roundRect">
            <a:avLst>
              <a:gd name="adj" fmla="val 11093"/>
            </a:avLst>
          </a:prstGeom>
          <a:solidFill>
            <a:schemeClr val="bg1"/>
          </a:solidFill>
          <a:ln w="25400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800" dirty="0" smtClean="0">
                <a:latin typeface="Calibri" pitchFamily="34" charset="0"/>
              </a:rPr>
              <a:t>100M+</a:t>
            </a:r>
          </a:p>
          <a:p>
            <a:pPr algn="ctr"/>
            <a:r>
              <a:rPr lang="en-US" sz="1800" dirty="0" smtClean="0">
                <a:latin typeface="Calibri" pitchFamily="34" charset="0"/>
              </a:rPr>
              <a:t>Products</a:t>
            </a:r>
            <a:endParaRPr lang="en-US" sz="1800" dirty="0"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3"/>
          <p:cNvGrpSpPr>
            <a:grpSpLocks/>
          </p:cNvGrpSpPr>
          <p:nvPr/>
        </p:nvGrpSpPr>
        <p:grpSpPr bwMode="auto">
          <a:xfrm>
            <a:off x="1371600" y="1219200"/>
            <a:ext cx="5943600" cy="3744913"/>
            <a:chOff x="2198" y="1542"/>
            <a:chExt cx="1844" cy="1873"/>
          </a:xfrm>
        </p:grpSpPr>
        <p:sp>
          <p:nvSpPr>
            <p:cNvPr id="6" name="Oval 4"/>
            <p:cNvSpPr>
              <a:spLocks noChangeArrowheads="1"/>
            </p:cNvSpPr>
            <p:nvPr/>
          </p:nvSpPr>
          <p:spPr bwMode="auto">
            <a:xfrm>
              <a:off x="2965" y="2309"/>
              <a:ext cx="1077" cy="1106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chemeClr val="folHlink"/>
              </a:solidFill>
              <a:round/>
              <a:headEnd/>
              <a:tailEnd/>
            </a:ln>
            <a:effectLst/>
          </p:spPr>
          <p:txBody>
            <a:bodyPr wrap="none" lIns="45720" rIns="45720" anchor="ctr" anchorCtr="1"/>
            <a:lstStyle/>
            <a:p>
              <a:pPr algn="ctr" eaLnBrk="0" hangingPunct="0"/>
              <a:endParaRPr 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7" name="Oval 5"/>
            <p:cNvSpPr>
              <a:spLocks noChangeArrowheads="1"/>
            </p:cNvSpPr>
            <p:nvPr/>
          </p:nvSpPr>
          <p:spPr bwMode="auto">
            <a:xfrm>
              <a:off x="2198" y="2309"/>
              <a:ext cx="1077" cy="1106"/>
            </a:xfrm>
            <a:prstGeom prst="ellipse">
              <a:avLst/>
            </a:prstGeom>
            <a:solidFill>
              <a:srgbClr val="FCB132"/>
            </a:solidFill>
            <a:ln w="6350">
              <a:solidFill>
                <a:schemeClr val="folHlink"/>
              </a:solidFill>
              <a:round/>
              <a:headEnd/>
              <a:tailEnd/>
            </a:ln>
            <a:effectLst/>
          </p:spPr>
          <p:txBody>
            <a:bodyPr wrap="none" lIns="45720" rIns="45720" anchor="ctr" anchorCtr="1"/>
            <a:lstStyle/>
            <a:p>
              <a:pPr algn="ctr" eaLnBrk="0" hangingPunct="0"/>
              <a:endParaRPr 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8" name="Oval 6"/>
            <p:cNvSpPr>
              <a:spLocks noChangeArrowheads="1"/>
            </p:cNvSpPr>
            <p:nvPr/>
          </p:nvSpPr>
          <p:spPr bwMode="auto">
            <a:xfrm>
              <a:off x="2198" y="1573"/>
              <a:ext cx="1077" cy="1106"/>
            </a:xfrm>
            <a:prstGeom prst="ellipse">
              <a:avLst/>
            </a:prstGeom>
            <a:solidFill>
              <a:srgbClr val="00CC00"/>
            </a:solidFill>
            <a:ln w="6350">
              <a:solidFill>
                <a:schemeClr val="folHlink"/>
              </a:solidFill>
              <a:round/>
              <a:headEnd/>
              <a:tailEnd/>
            </a:ln>
            <a:effectLst/>
          </p:spPr>
          <p:txBody>
            <a:bodyPr wrap="none" lIns="45720" rIns="45720" anchor="ctr" anchorCtr="1"/>
            <a:lstStyle/>
            <a:p>
              <a:pPr algn="ctr" eaLnBrk="0" hangingPunct="0"/>
              <a:endParaRPr lang="en-US" sz="1200" dirty="0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auto">
            <a:xfrm>
              <a:off x="2966" y="1542"/>
              <a:ext cx="1076" cy="947"/>
            </a:xfrm>
            <a:custGeom>
              <a:avLst/>
              <a:gdLst/>
              <a:ahLst/>
              <a:cxnLst>
                <a:cxn ang="0">
                  <a:pos x="673" y="683"/>
                </a:cxn>
                <a:cxn ang="0">
                  <a:pos x="609" y="640"/>
                </a:cxn>
                <a:cxn ang="0">
                  <a:pos x="537" y="611"/>
                </a:cxn>
                <a:cxn ang="0">
                  <a:pos x="459" y="596"/>
                </a:cxn>
                <a:cxn ang="0">
                  <a:pos x="375" y="596"/>
                </a:cxn>
                <a:cxn ang="0">
                  <a:pos x="296" y="611"/>
                </a:cxn>
                <a:cxn ang="0">
                  <a:pos x="223" y="642"/>
                </a:cxn>
                <a:cxn ang="0">
                  <a:pos x="158" y="686"/>
                </a:cxn>
                <a:cxn ang="0">
                  <a:pos x="100" y="681"/>
                </a:cxn>
                <a:cxn ang="0">
                  <a:pos x="53" y="615"/>
                </a:cxn>
                <a:cxn ang="0">
                  <a:pos x="21" y="539"/>
                </a:cxn>
                <a:cxn ang="0">
                  <a:pos x="3" y="457"/>
                </a:cxn>
                <a:cxn ang="0">
                  <a:pos x="3" y="371"/>
                </a:cxn>
                <a:cxn ang="0">
                  <a:pos x="19" y="290"/>
                </a:cxn>
                <a:cxn ang="0">
                  <a:pos x="51" y="217"/>
                </a:cxn>
                <a:cxn ang="0">
                  <a:pos x="95" y="151"/>
                </a:cxn>
                <a:cxn ang="0">
                  <a:pos x="151" y="94"/>
                </a:cxn>
                <a:cxn ang="0">
                  <a:pos x="217" y="50"/>
                </a:cxn>
                <a:cxn ang="0">
                  <a:pos x="292" y="19"/>
                </a:cxn>
                <a:cxn ang="0">
                  <a:pos x="371" y="1"/>
                </a:cxn>
                <a:cxn ang="0">
                  <a:pos x="456" y="1"/>
                </a:cxn>
                <a:cxn ang="0">
                  <a:pos x="497" y="9"/>
                </a:cxn>
                <a:cxn ang="0">
                  <a:pos x="573" y="32"/>
                </a:cxn>
                <a:cxn ang="0">
                  <a:pos x="644" y="70"/>
                </a:cxn>
                <a:cxn ang="0">
                  <a:pos x="705" y="122"/>
                </a:cxn>
                <a:cxn ang="0">
                  <a:pos x="755" y="182"/>
                </a:cxn>
                <a:cxn ang="0">
                  <a:pos x="793" y="252"/>
                </a:cxn>
                <a:cxn ang="0">
                  <a:pos x="818" y="330"/>
                </a:cxn>
                <a:cxn ang="0">
                  <a:pos x="824" y="371"/>
                </a:cxn>
                <a:cxn ang="0">
                  <a:pos x="824" y="456"/>
                </a:cxn>
                <a:cxn ang="0">
                  <a:pos x="808" y="536"/>
                </a:cxn>
                <a:cxn ang="0">
                  <a:pos x="774" y="611"/>
                </a:cxn>
                <a:cxn ang="0">
                  <a:pos x="730" y="678"/>
                </a:cxn>
              </a:cxnLst>
              <a:rect l="0" t="0" r="r" b="b"/>
              <a:pathLst>
                <a:path w="828" h="713">
                  <a:moveTo>
                    <a:pt x="702" y="708"/>
                  </a:moveTo>
                  <a:lnTo>
                    <a:pt x="673" y="683"/>
                  </a:lnTo>
                  <a:lnTo>
                    <a:pt x="642" y="659"/>
                  </a:lnTo>
                  <a:lnTo>
                    <a:pt x="609" y="640"/>
                  </a:lnTo>
                  <a:lnTo>
                    <a:pt x="573" y="624"/>
                  </a:lnTo>
                  <a:lnTo>
                    <a:pt x="537" y="611"/>
                  </a:lnTo>
                  <a:lnTo>
                    <a:pt x="499" y="601"/>
                  </a:lnTo>
                  <a:lnTo>
                    <a:pt x="459" y="596"/>
                  </a:lnTo>
                  <a:lnTo>
                    <a:pt x="418" y="593"/>
                  </a:lnTo>
                  <a:lnTo>
                    <a:pt x="375" y="596"/>
                  </a:lnTo>
                  <a:lnTo>
                    <a:pt x="334" y="602"/>
                  </a:lnTo>
                  <a:lnTo>
                    <a:pt x="296" y="611"/>
                  </a:lnTo>
                  <a:lnTo>
                    <a:pt x="258" y="626"/>
                  </a:lnTo>
                  <a:lnTo>
                    <a:pt x="223" y="642"/>
                  </a:lnTo>
                  <a:lnTo>
                    <a:pt x="189" y="662"/>
                  </a:lnTo>
                  <a:lnTo>
                    <a:pt x="158" y="686"/>
                  </a:lnTo>
                  <a:lnTo>
                    <a:pt x="129" y="712"/>
                  </a:lnTo>
                  <a:lnTo>
                    <a:pt x="100" y="681"/>
                  </a:lnTo>
                  <a:lnTo>
                    <a:pt x="75" y="649"/>
                  </a:lnTo>
                  <a:lnTo>
                    <a:pt x="53" y="615"/>
                  </a:lnTo>
                  <a:lnTo>
                    <a:pt x="35" y="579"/>
                  </a:lnTo>
                  <a:lnTo>
                    <a:pt x="21" y="539"/>
                  </a:lnTo>
                  <a:lnTo>
                    <a:pt x="9" y="498"/>
                  </a:lnTo>
                  <a:lnTo>
                    <a:pt x="3" y="457"/>
                  </a:lnTo>
                  <a:lnTo>
                    <a:pt x="0" y="413"/>
                  </a:lnTo>
                  <a:lnTo>
                    <a:pt x="3" y="371"/>
                  </a:lnTo>
                  <a:lnTo>
                    <a:pt x="9" y="330"/>
                  </a:lnTo>
                  <a:lnTo>
                    <a:pt x="19" y="290"/>
                  </a:lnTo>
                  <a:lnTo>
                    <a:pt x="32" y="252"/>
                  </a:lnTo>
                  <a:lnTo>
                    <a:pt x="51" y="217"/>
                  </a:lnTo>
                  <a:lnTo>
                    <a:pt x="72" y="182"/>
                  </a:lnTo>
                  <a:lnTo>
                    <a:pt x="95" y="151"/>
                  </a:lnTo>
                  <a:lnTo>
                    <a:pt x="122" y="122"/>
                  </a:lnTo>
                  <a:lnTo>
                    <a:pt x="151" y="94"/>
                  </a:lnTo>
                  <a:lnTo>
                    <a:pt x="183" y="70"/>
                  </a:lnTo>
                  <a:lnTo>
                    <a:pt x="217" y="50"/>
                  </a:lnTo>
                  <a:lnTo>
                    <a:pt x="254" y="32"/>
                  </a:lnTo>
                  <a:lnTo>
                    <a:pt x="292" y="19"/>
                  </a:lnTo>
                  <a:lnTo>
                    <a:pt x="331" y="9"/>
                  </a:lnTo>
                  <a:lnTo>
                    <a:pt x="371" y="1"/>
                  </a:lnTo>
                  <a:lnTo>
                    <a:pt x="414" y="0"/>
                  </a:lnTo>
                  <a:lnTo>
                    <a:pt x="456" y="1"/>
                  </a:lnTo>
                  <a:lnTo>
                    <a:pt x="477" y="4"/>
                  </a:lnTo>
                  <a:lnTo>
                    <a:pt x="497" y="9"/>
                  </a:lnTo>
                  <a:lnTo>
                    <a:pt x="537" y="19"/>
                  </a:lnTo>
                  <a:lnTo>
                    <a:pt x="573" y="32"/>
                  </a:lnTo>
                  <a:lnTo>
                    <a:pt x="610" y="50"/>
                  </a:lnTo>
                  <a:lnTo>
                    <a:pt x="644" y="70"/>
                  </a:lnTo>
                  <a:lnTo>
                    <a:pt x="676" y="94"/>
                  </a:lnTo>
                  <a:lnTo>
                    <a:pt x="705" y="122"/>
                  </a:lnTo>
                  <a:lnTo>
                    <a:pt x="732" y="151"/>
                  </a:lnTo>
                  <a:lnTo>
                    <a:pt x="755" y="182"/>
                  </a:lnTo>
                  <a:lnTo>
                    <a:pt x="777" y="217"/>
                  </a:lnTo>
                  <a:lnTo>
                    <a:pt x="793" y="252"/>
                  </a:lnTo>
                  <a:lnTo>
                    <a:pt x="808" y="290"/>
                  </a:lnTo>
                  <a:lnTo>
                    <a:pt x="818" y="330"/>
                  </a:lnTo>
                  <a:lnTo>
                    <a:pt x="823" y="350"/>
                  </a:lnTo>
                  <a:lnTo>
                    <a:pt x="824" y="371"/>
                  </a:lnTo>
                  <a:lnTo>
                    <a:pt x="827" y="413"/>
                  </a:lnTo>
                  <a:lnTo>
                    <a:pt x="824" y="456"/>
                  </a:lnTo>
                  <a:lnTo>
                    <a:pt x="818" y="497"/>
                  </a:lnTo>
                  <a:lnTo>
                    <a:pt x="808" y="536"/>
                  </a:lnTo>
                  <a:lnTo>
                    <a:pt x="793" y="576"/>
                  </a:lnTo>
                  <a:lnTo>
                    <a:pt x="774" y="611"/>
                  </a:lnTo>
                  <a:lnTo>
                    <a:pt x="754" y="646"/>
                  </a:lnTo>
                  <a:lnTo>
                    <a:pt x="730" y="678"/>
                  </a:lnTo>
                  <a:lnTo>
                    <a:pt x="702" y="708"/>
                  </a:lnTo>
                </a:path>
              </a:pathLst>
            </a:custGeom>
            <a:solidFill>
              <a:srgbClr val="FF9000"/>
            </a:solidFill>
            <a:ln w="6350" cap="rnd" cmpd="sng">
              <a:solidFill>
                <a:schemeClr val="folHlink"/>
              </a:solidFill>
              <a:prstDash val="solid"/>
              <a:round/>
              <a:headEnd/>
              <a:tailEnd/>
            </a:ln>
            <a:effectLst/>
          </p:spPr>
          <p:txBody>
            <a:bodyPr lIns="45720" rIns="45720" anchor="ctr" anchorCtr="1"/>
            <a:lstStyle/>
            <a:p>
              <a:endParaRPr lang="en-US"/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auto">
            <a:xfrm>
              <a:off x="3393" y="2075"/>
              <a:ext cx="187" cy="11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45720" rIns="45720" anchor="ctr" anchorCtr="1"/>
            <a:lstStyle/>
            <a:p>
              <a:pPr algn="ctr" eaLnBrk="0" hangingPunct="0"/>
              <a:endParaRPr lang="en-GB" sz="1200" dirty="0"/>
            </a:p>
          </p:txBody>
        </p:sp>
      </p:grpSp>
      <p:sp>
        <p:nvSpPr>
          <p:cNvPr id="4098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7856EA1F-2AB4-4286-BBA1-7D27027F6A55}" type="slidenum">
              <a:rPr lang="en-US" smtClean="0">
                <a:latin typeface="Arial" pitchFamily="34" charset="0"/>
                <a:ea typeface="MS PGothic"/>
                <a:cs typeface="MS PGothic"/>
              </a:rPr>
              <a:pPr/>
              <a:t>3</a:t>
            </a:fld>
            <a:endParaRPr lang="en-US" smtClean="0">
              <a:latin typeface="Arial" pitchFamily="34" charset="0"/>
              <a:ea typeface="MS PGothic"/>
              <a:cs typeface="MS PGothic"/>
            </a:endParaRPr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323850"/>
            <a:ext cx="6477000" cy="1143000"/>
          </a:xfrm>
        </p:spPr>
        <p:txBody>
          <a:bodyPr/>
          <a:lstStyle/>
          <a:p>
            <a:pPr eaLnBrk="1" hangingPunct="1"/>
            <a:r>
              <a:rPr lang="en-US" sz="2400" dirty="0" smtClean="0"/>
              <a:t>Background</a:t>
            </a:r>
            <a:endParaRPr lang="en-US" sz="2400" dirty="0" smtClean="0"/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219200" y="1219200"/>
            <a:ext cx="7010400" cy="3886200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Aft>
                <a:spcPct val="50000"/>
              </a:spcAft>
              <a:buClr>
                <a:srgbClr val="FF8000"/>
              </a:buClr>
              <a:buFontTx/>
              <a:buChar char="•"/>
            </a:pPr>
            <a:r>
              <a:rPr lang="en-US" sz="1800" b="0" dirty="0" smtClean="0"/>
              <a:t>In 2000, the business was simple - </a:t>
            </a:r>
            <a:r>
              <a:rPr lang="en-US" sz="1800" dirty="0" smtClean="0"/>
              <a:t>bizrate.com</a:t>
            </a:r>
            <a:r>
              <a:rPr lang="en-US" sz="1800" b="0" dirty="0" smtClean="0"/>
              <a:t> in the US</a:t>
            </a:r>
          </a:p>
          <a:p>
            <a:pPr marL="342900" indent="-342900">
              <a:spcAft>
                <a:spcPct val="50000"/>
              </a:spcAft>
              <a:buClr>
                <a:srgbClr val="FF8000"/>
              </a:buClr>
              <a:buFontTx/>
              <a:buChar char="•"/>
            </a:pPr>
            <a:r>
              <a:rPr lang="en-US" sz="1800" b="0" dirty="0" smtClean="0"/>
              <a:t>Co-brands, API and </a:t>
            </a:r>
            <a:r>
              <a:rPr lang="en-US" sz="1800" dirty="0" smtClean="0"/>
              <a:t>shopzilla.com</a:t>
            </a:r>
            <a:r>
              <a:rPr lang="en-US" sz="1800" b="0" dirty="0" smtClean="0"/>
              <a:t> </a:t>
            </a:r>
          </a:p>
          <a:p>
            <a:pPr marL="342900" indent="-342900">
              <a:spcAft>
                <a:spcPct val="50000"/>
              </a:spcAft>
              <a:buClr>
                <a:srgbClr val="FF8000"/>
              </a:buClr>
              <a:buFontTx/>
              <a:buChar char="•"/>
            </a:pPr>
            <a:r>
              <a:rPr lang="en-US" sz="1800" b="0" dirty="0" smtClean="0"/>
              <a:t>Multivariate testing, Europe and multiple data centers</a:t>
            </a:r>
          </a:p>
          <a:p>
            <a:pPr marL="342900" indent="-342900">
              <a:spcAft>
                <a:spcPct val="50000"/>
              </a:spcAft>
              <a:buClr>
                <a:srgbClr val="FF8000"/>
              </a:buClr>
              <a:buFontTx/>
              <a:buChar char="•"/>
            </a:pPr>
            <a:endParaRPr lang="en-US" sz="1800" b="0" dirty="0"/>
          </a:p>
          <a:p>
            <a:pPr marL="342900" indent="-342900">
              <a:spcAft>
                <a:spcPct val="50000"/>
              </a:spcAft>
              <a:buClr>
                <a:srgbClr val="FF8000"/>
              </a:buClr>
              <a:buFontTx/>
              <a:buChar char="•"/>
            </a:pPr>
            <a:r>
              <a:rPr lang="en-US" sz="1800" b="0" dirty="0" smtClean="0"/>
              <a:t>Always in a rush</a:t>
            </a:r>
          </a:p>
          <a:p>
            <a:pPr marL="342900" indent="-342900">
              <a:spcAft>
                <a:spcPct val="50000"/>
              </a:spcAft>
              <a:buClr>
                <a:srgbClr val="FF8000"/>
              </a:buClr>
              <a:buFontTx/>
              <a:buChar char="•"/>
            </a:pPr>
            <a:endParaRPr lang="en-US" sz="1800" b="0" dirty="0"/>
          </a:p>
          <a:p>
            <a:pPr marL="342900" indent="-342900">
              <a:spcAft>
                <a:spcPct val="50000"/>
              </a:spcAft>
              <a:buClr>
                <a:srgbClr val="FF8000"/>
              </a:buClr>
              <a:buFontTx/>
              <a:buChar char="•"/>
            </a:pPr>
            <a:r>
              <a:rPr lang="en-US" sz="1800" b="0" dirty="0" smtClean="0"/>
              <a:t>Difficult to change, differentiate</a:t>
            </a:r>
          </a:p>
          <a:p>
            <a:pPr marL="342900" indent="-342900">
              <a:spcAft>
                <a:spcPct val="50000"/>
              </a:spcAft>
              <a:buClr>
                <a:srgbClr val="FF8000"/>
              </a:buClr>
              <a:buFontTx/>
              <a:buChar char="•"/>
            </a:pPr>
            <a:r>
              <a:rPr lang="en-US" sz="1800" b="0" dirty="0" smtClean="0"/>
              <a:t>Site had become slow </a:t>
            </a:r>
            <a:r>
              <a:rPr lang="en-US" sz="1800" b="0" dirty="0" smtClean="0">
                <a:sym typeface="Wingdings" pitchFamily="2" charset="2"/>
              </a:rPr>
              <a:t> between 4-6 second page loads</a:t>
            </a:r>
            <a:endParaRPr lang="en-US" sz="1800" b="0" dirty="0" smtClean="0"/>
          </a:p>
          <a:p>
            <a:pPr marL="342900" indent="-342900">
              <a:spcAft>
                <a:spcPct val="50000"/>
              </a:spcAft>
              <a:buClr>
                <a:srgbClr val="FF8000"/>
              </a:buClr>
              <a:buFontTx/>
              <a:buChar char="•"/>
            </a:pPr>
            <a:endParaRPr lang="en-US" sz="1800" b="0" dirty="0" smtClean="0"/>
          </a:p>
          <a:p>
            <a:pPr marL="342900" indent="-342900">
              <a:spcAft>
                <a:spcPct val="50000"/>
              </a:spcAft>
              <a:buClr>
                <a:srgbClr val="FF8000"/>
              </a:buClr>
              <a:buFontTx/>
              <a:buChar char="•"/>
            </a:pPr>
            <a:endParaRPr lang="en-US" sz="1800" b="0" dirty="0"/>
          </a:p>
          <a:p>
            <a:pPr marL="742950" lvl="1" indent="-285750">
              <a:spcAft>
                <a:spcPct val="50000"/>
              </a:spcAft>
              <a:buClr>
                <a:srgbClr val="FF8000"/>
              </a:buClr>
              <a:buFontTx/>
              <a:buChar char="–"/>
            </a:pPr>
            <a:endParaRPr lang="en-US" sz="1800" b="0" dirty="0"/>
          </a:p>
          <a:p>
            <a:pPr marL="742950" lvl="1" indent="-285750">
              <a:spcAft>
                <a:spcPct val="50000"/>
              </a:spcAft>
              <a:buClr>
                <a:srgbClr val="FF8000"/>
              </a:buClr>
              <a:buFontTx/>
              <a:buChar char="–"/>
            </a:pPr>
            <a:endParaRPr lang="en-US" sz="1400" b="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51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2362200"/>
            <a:ext cx="8458200" cy="3014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2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DE725B23-CA19-41DF-A4C7-893E80B72274}" type="slidenum">
              <a:rPr lang="en-US" smtClean="0">
                <a:latin typeface="Arial" pitchFamily="34" charset="0"/>
                <a:ea typeface="MS PGothic"/>
                <a:cs typeface="MS PGothic"/>
              </a:rPr>
              <a:pPr/>
              <a:t>4</a:t>
            </a:fld>
            <a:endParaRPr lang="en-US" smtClean="0">
              <a:latin typeface="Arial" pitchFamily="34" charset="0"/>
              <a:ea typeface="MS PGothic"/>
              <a:cs typeface="MS PGothic"/>
            </a:endParaRPr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323850"/>
            <a:ext cx="6477000" cy="1143000"/>
          </a:xfrm>
        </p:spPr>
        <p:txBody>
          <a:bodyPr/>
          <a:lstStyle/>
          <a:p>
            <a:pPr eaLnBrk="1" hangingPunct="1"/>
            <a:r>
              <a:rPr lang="en-US" sz="2400" dirty="0" smtClean="0"/>
              <a:t>Our Build Approach</a:t>
            </a:r>
            <a:endParaRPr lang="en-US" sz="2400" dirty="0" smtClean="0"/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1295400" y="1295400"/>
            <a:ext cx="70104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Aft>
                <a:spcPct val="50000"/>
              </a:spcAft>
              <a:buClr>
                <a:srgbClr val="FF8000"/>
              </a:buClr>
              <a:buFontTx/>
              <a:buChar char="•"/>
            </a:pPr>
            <a:r>
              <a:rPr lang="en-US" sz="1800" b="0" dirty="0" smtClean="0"/>
              <a:t>Start over, stay simple</a:t>
            </a:r>
          </a:p>
          <a:p>
            <a:pPr marL="342900" indent="-342900">
              <a:spcAft>
                <a:spcPct val="50000"/>
              </a:spcAft>
              <a:buClr>
                <a:srgbClr val="FF8000"/>
              </a:buClr>
              <a:buFontTx/>
              <a:buChar char="•"/>
            </a:pPr>
            <a:r>
              <a:rPr lang="en-US" sz="1800" b="0" dirty="0" smtClean="0"/>
              <a:t>Build 2 weeks at a time, deliver every page ASAP</a:t>
            </a:r>
          </a:p>
          <a:p>
            <a:pPr marL="342900" indent="-342900">
              <a:spcAft>
                <a:spcPct val="50000"/>
              </a:spcAft>
              <a:buClr>
                <a:srgbClr val="FF8000"/>
              </a:buClr>
              <a:buFontTx/>
              <a:buChar char="•"/>
            </a:pPr>
            <a:r>
              <a:rPr lang="en-US" sz="1800" b="0" dirty="0" smtClean="0"/>
              <a:t>Manage risk by managing exposure</a:t>
            </a:r>
          </a:p>
          <a:p>
            <a:pPr marL="800100" lvl="1" indent="-342900">
              <a:spcAft>
                <a:spcPct val="50000"/>
              </a:spcAft>
              <a:buClr>
                <a:srgbClr val="FF8000"/>
              </a:buClr>
            </a:pPr>
            <a:r>
              <a:rPr lang="en-US" sz="1800" b="0" dirty="0" smtClean="0"/>
              <a:t> </a:t>
            </a:r>
          </a:p>
          <a:p>
            <a:pPr marL="342900" indent="-342900">
              <a:spcAft>
                <a:spcPct val="50000"/>
              </a:spcAft>
              <a:buClr>
                <a:srgbClr val="FF8000"/>
              </a:buClr>
              <a:buFontTx/>
              <a:buChar char="•"/>
            </a:pPr>
            <a:endParaRPr lang="en-US" sz="1800" b="0" dirty="0"/>
          </a:p>
          <a:p>
            <a:pPr marL="342900" indent="-342900">
              <a:spcAft>
                <a:spcPct val="50000"/>
              </a:spcAft>
              <a:buClr>
                <a:srgbClr val="FF8000"/>
              </a:buClr>
              <a:buFontTx/>
              <a:buChar char="•"/>
            </a:pPr>
            <a:endParaRPr lang="en-US" sz="1800" b="0" dirty="0"/>
          </a:p>
          <a:p>
            <a:pPr marL="800100" lvl="1" indent="-342900">
              <a:spcAft>
                <a:spcPct val="50000"/>
              </a:spcAft>
              <a:buClr>
                <a:srgbClr val="FF8000"/>
              </a:buClr>
              <a:buFontTx/>
              <a:buChar char="•"/>
            </a:pPr>
            <a:endParaRPr lang="en-US" sz="1800" b="0" dirty="0"/>
          </a:p>
          <a:p>
            <a:pPr marL="342900" indent="-342900">
              <a:spcAft>
                <a:spcPct val="50000"/>
              </a:spcAft>
              <a:buClr>
                <a:srgbClr val="FF8000"/>
              </a:buClr>
              <a:buFontTx/>
              <a:buChar char="•"/>
            </a:pPr>
            <a:endParaRPr lang="en-US" sz="1800" b="0" dirty="0"/>
          </a:p>
          <a:p>
            <a:pPr marL="342900" indent="-342900">
              <a:spcAft>
                <a:spcPct val="50000"/>
              </a:spcAft>
              <a:buClr>
                <a:srgbClr val="FF8000"/>
              </a:buClr>
              <a:buFontTx/>
              <a:buChar char="•"/>
            </a:pPr>
            <a:endParaRPr lang="en-US" sz="1800" b="0" dirty="0"/>
          </a:p>
          <a:p>
            <a:pPr marL="342900" indent="-342900">
              <a:spcAft>
                <a:spcPct val="50000"/>
              </a:spcAft>
              <a:buClr>
                <a:srgbClr val="FF8000"/>
              </a:buClr>
              <a:buFontTx/>
              <a:buChar char="•"/>
            </a:pPr>
            <a:endParaRPr lang="en-US" sz="1400" b="0" dirty="0">
              <a:sym typeface="Wingdings" pitchFamily="2" charset="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CF2FD6D-671F-422C-973E-45375F70F694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62000" y="323850"/>
            <a:ext cx="6477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400" kern="0" noProof="0" dirty="0" smtClean="0">
                <a:solidFill>
                  <a:srgbClr val="219931"/>
                </a:solidFill>
                <a:latin typeface="+mj-lt"/>
                <a:ea typeface="+mj-ea"/>
              </a:rPr>
              <a:t>Shopzilla Site Technology Overview</a:t>
            </a:r>
            <a:endParaRPr kumimoji="0" lang="en-US" sz="2400" b="1" i="0" u="none" strike="noStrike" kern="0" cap="none" spc="0" normalizeH="0" baseline="0" noProof="0" dirty="0" smtClean="0">
              <a:ln>
                <a:noFill/>
              </a:ln>
              <a:solidFill>
                <a:srgbClr val="219931"/>
              </a:solidFill>
              <a:effectLst/>
              <a:uLnTx/>
              <a:uFillTx/>
              <a:latin typeface="+mj-lt"/>
              <a:ea typeface="+mj-ea"/>
              <a:cs typeface="MS PGothic"/>
            </a:endParaRPr>
          </a:p>
        </p:txBody>
      </p:sp>
      <p:pic>
        <p:nvPicPr>
          <p:cNvPr id="6" name="Picture 5" descr="ArchitectureBlockDiagramColo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7600" y="1095342"/>
            <a:ext cx="5334000" cy="4098757"/>
          </a:xfrm>
          <a:prstGeom prst="rect">
            <a:avLst/>
          </a:prstGeom>
        </p:spPr>
      </p:pic>
      <p:pic>
        <p:nvPicPr>
          <p:cNvPr id="7" name="Picture 6" descr="OldSiteArchitectur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" y="3025068"/>
            <a:ext cx="2514600" cy="2842332"/>
          </a:xfrm>
          <a:prstGeom prst="rect">
            <a:avLst/>
          </a:prstGeom>
        </p:spPr>
      </p:pic>
      <p:cxnSp>
        <p:nvCxnSpPr>
          <p:cNvPr id="10" name="Straight Arrow Connector 9"/>
          <p:cNvCxnSpPr>
            <a:stCxn id="7" idx="3"/>
            <a:endCxn id="6" idx="1"/>
          </p:cNvCxnSpPr>
          <p:nvPr/>
        </p:nvCxnSpPr>
        <p:spPr bwMode="auto">
          <a:xfrm flipV="1">
            <a:off x="2667000" y="3144721"/>
            <a:ext cx="990600" cy="1301513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1" name="Rectangle 10"/>
          <p:cNvSpPr/>
          <p:nvPr/>
        </p:nvSpPr>
        <p:spPr bwMode="auto">
          <a:xfrm>
            <a:off x="152400" y="3025068"/>
            <a:ext cx="2514600" cy="2842332"/>
          </a:xfrm>
          <a:prstGeom prst="rect">
            <a:avLst/>
          </a:prstGeom>
          <a:solidFill>
            <a:schemeClr val="bg1">
              <a:alpha val="62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MS PGothic" pitchFamily="34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CF2FD6D-671F-422C-973E-45375F70F694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62000" y="323850"/>
            <a:ext cx="6477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219931"/>
                </a:solidFill>
                <a:effectLst/>
                <a:uLnTx/>
                <a:uFillTx/>
                <a:latin typeface="+mj-lt"/>
                <a:ea typeface="+mj-ea"/>
                <a:cs typeface="MS PGothic"/>
              </a:rPr>
              <a:t>Anatomy of a</a:t>
            </a:r>
            <a:r>
              <a:rPr kumimoji="0" lang="en-US" sz="2400" b="1" i="0" u="none" strike="noStrike" kern="0" cap="none" spc="0" normalizeH="0" noProof="0" dirty="0" smtClean="0">
                <a:ln>
                  <a:noFill/>
                </a:ln>
                <a:solidFill>
                  <a:srgbClr val="219931"/>
                </a:solidFill>
                <a:effectLst/>
                <a:uLnTx/>
                <a:uFillTx/>
                <a:latin typeface="+mj-lt"/>
                <a:ea typeface="+mj-ea"/>
                <a:cs typeface="MS PGothic"/>
              </a:rPr>
              <a:t> Page Request</a:t>
            </a:r>
            <a:endParaRPr kumimoji="0" lang="en-US" sz="2400" b="1" i="0" u="none" strike="noStrike" kern="0" cap="none" spc="0" normalizeH="0" baseline="0" noProof="0" dirty="0" smtClean="0">
              <a:ln>
                <a:noFill/>
              </a:ln>
              <a:solidFill>
                <a:srgbClr val="219931"/>
              </a:solidFill>
              <a:effectLst/>
              <a:uLnTx/>
              <a:uFillTx/>
              <a:latin typeface="+mj-lt"/>
              <a:ea typeface="+mj-ea"/>
              <a:cs typeface="MS PGothic"/>
            </a:endParaRPr>
          </a:p>
        </p:txBody>
      </p:sp>
      <p:pic>
        <p:nvPicPr>
          <p:cNvPr id="12" name="Picture 11" descr="Picture 2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4190" y="1295400"/>
            <a:ext cx="2961794" cy="2133600"/>
          </a:xfrm>
          <a:prstGeom prst="rect">
            <a:avLst/>
          </a:prstGeom>
          <a:effectLst>
            <a:outerShdw blurRad="50800" dist="50800" dir="5400000" algn="ctr" rotWithShape="0">
              <a:srgbClr val="000000"/>
            </a:outerShdw>
          </a:effectLst>
        </p:spPr>
      </p:pic>
      <p:pic>
        <p:nvPicPr>
          <p:cNvPr id="11" name="Picture 10" descr="RequestBlockDiagram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3990" y="1524000"/>
            <a:ext cx="5678010" cy="4069046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Picture 2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28600" y="1173956"/>
            <a:ext cx="2961794" cy="2133600"/>
          </a:xfrm>
          <a:prstGeom prst="rect">
            <a:avLst/>
          </a:prstGeom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CF2FD6D-671F-422C-973E-45375F70F694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62000" y="323850"/>
            <a:ext cx="6477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400" kern="0" dirty="0" smtClean="0">
                <a:solidFill>
                  <a:srgbClr val="219931"/>
                </a:solidFill>
                <a:latin typeface="+mj-lt"/>
                <a:ea typeface="+mj-ea"/>
              </a:rPr>
              <a:t>d</a:t>
            </a:r>
            <a:r>
              <a:rPr lang="en-US" sz="2400" kern="0" noProof="0" dirty="0" smtClean="0">
                <a:solidFill>
                  <a:srgbClr val="219931"/>
                </a:solidFill>
                <a:latin typeface="+mj-lt"/>
                <a:ea typeface="+mj-ea"/>
              </a:rPr>
              <a:t>igitalcameras.bizrate.com – Server Side</a:t>
            </a:r>
            <a:endParaRPr kumimoji="0" lang="en-US" sz="2400" b="1" i="0" u="none" strike="noStrike" kern="0" cap="none" spc="0" normalizeH="0" baseline="0" noProof="0" dirty="0" smtClean="0">
              <a:ln>
                <a:noFill/>
              </a:ln>
              <a:solidFill>
                <a:srgbClr val="219931"/>
              </a:solidFill>
              <a:effectLst/>
              <a:uLnTx/>
              <a:uFillTx/>
              <a:latin typeface="+mj-lt"/>
              <a:ea typeface="+mj-ea"/>
              <a:cs typeface="MS PGothic"/>
            </a:endParaRPr>
          </a:p>
        </p:txBody>
      </p:sp>
      <p:graphicFrame>
        <p:nvGraphicFramePr>
          <p:cNvPr id="10" name="Chart 9"/>
          <p:cNvGraphicFramePr>
            <a:graphicFrameLocks noGrp="1"/>
          </p:cNvGraphicFramePr>
          <p:nvPr/>
        </p:nvGraphicFramePr>
        <p:xfrm>
          <a:off x="2590800" y="1173956"/>
          <a:ext cx="5753100" cy="45100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CF2FD6D-671F-422C-973E-45375F70F694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62000" y="323850"/>
            <a:ext cx="6477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400" kern="0" dirty="0" smtClean="0">
                <a:solidFill>
                  <a:srgbClr val="219931"/>
                </a:solidFill>
                <a:latin typeface="+mj-lt"/>
                <a:ea typeface="+mj-ea"/>
              </a:rPr>
              <a:t>SLA’s – Key to High Performance</a:t>
            </a:r>
            <a:endParaRPr kumimoji="0" lang="en-US" sz="2400" b="1" i="0" u="none" strike="noStrike" kern="0" cap="none" spc="0" normalizeH="0" baseline="0" noProof="0" dirty="0" smtClean="0">
              <a:ln>
                <a:noFill/>
              </a:ln>
              <a:solidFill>
                <a:srgbClr val="219931"/>
              </a:solidFill>
              <a:effectLst/>
              <a:uLnTx/>
              <a:uFillTx/>
              <a:latin typeface="+mj-lt"/>
              <a:ea typeface="+mj-ea"/>
              <a:cs typeface="MS PGothic"/>
            </a:endParaRPr>
          </a:p>
        </p:txBody>
      </p:sp>
      <p:pic>
        <p:nvPicPr>
          <p:cNvPr id="6" name="Picture 5" descr="traffic-respons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0" y="1295399"/>
            <a:ext cx="4995286" cy="2599935"/>
          </a:xfrm>
          <a:prstGeom prst="rect">
            <a:avLst/>
          </a:prstGeom>
        </p:spPr>
      </p:pic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762000" y="1447800"/>
            <a:ext cx="48006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Aft>
                <a:spcPct val="50000"/>
              </a:spcAft>
              <a:buClr>
                <a:srgbClr val="FF8000"/>
              </a:buClr>
              <a:buFontTx/>
              <a:buChar char="•"/>
            </a:pPr>
            <a:r>
              <a:rPr lang="en-US" sz="1800" b="0" dirty="0" smtClean="0"/>
              <a:t>650ms server </a:t>
            </a:r>
            <a:r>
              <a:rPr lang="en-US" sz="1800" b="0" dirty="0"/>
              <a:t>s</a:t>
            </a:r>
            <a:r>
              <a:rPr lang="en-US" sz="1800" b="0" dirty="0" smtClean="0"/>
              <a:t>ide		</a:t>
            </a:r>
            <a:endParaRPr lang="en-US" sz="1800" dirty="0" smtClean="0"/>
          </a:p>
          <a:p>
            <a:pPr marL="342900" indent="-342900">
              <a:spcAft>
                <a:spcPct val="50000"/>
              </a:spcAft>
              <a:buClr>
                <a:srgbClr val="FF8000"/>
              </a:buClr>
              <a:buFontTx/>
              <a:buChar char="•"/>
            </a:pPr>
            <a:r>
              <a:rPr lang="en-US" sz="1800" b="0" dirty="0" smtClean="0"/>
              <a:t>1.5s user </a:t>
            </a:r>
            <a:r>
              <a:rPr lang="en-US" sz="1800" b="0" dirty="0"/>
              <a:t>e</a:t>
            </a:r>
            <a:r>
              <a:rPr lang="en-US" sz="1800" b="0" dirty="0" smtClean="0"/>
              <a:t>xperience</a:t>
            </a:r>
          </a:p>
          <a:p>
            <a:pPr marL="342900" indent="-342900">
              <a:spcAft>
                <a:spcPct val="50000"/>
              </a:spcAft>
              <a:buClr>
                <a:srgbClr val="FF8000"/>
              </a:buClr>
              <a:buFontTx/>
              <a:buChar char="•"/>
            </a:pPr>
            <a:r>
              <a:rPr lang="en-US" sz="1800" b="0" dirty="0" smtClean="0"/>
              <a:t>At the 95</a:t>
            </a:r>
            <a:r>
              <a:rPr lang="en-US" sz="1800" b="0" baseline="30000" dirty="0" smtClean="0"/>
              <a:t>th</a:t>
            </a:r>
            <a:r>
              <a:rPr lang="en-US" sz="1800" b="0" dirty="0" smtClean="0"/>
              <a:t> percentile</a:t>
            </a:r>
          </a:p>
          <a:p>
            <a:pPr marL="342900" indent="-342900">
              <a:spcAft>
                <a:spcPct val="50000"/>
              </a:spcAft>
              <a:buClr>
                <a:srgbClr val="FF8000"/>
              </a:buClr>
              <a:buFontTx/>
              <a:buChar char="•"/>
            </a:pPr>
            <a:r>
              <a:rPr lang="en-US" sz="1800" b="0" dirty="0" smtClean="0"/>
              <a:t>Under </a:t>
            </a:r>
            <a:r>
              <a:rPr lang="en-US" sz="1800" b="0" dirty="0"/>
              <a:t>p</a:t>
            </a:r>
            <a:r>
              <a:rPr lang="en-US" sz="1800" b="0" dirty="0" smtClean="0"/>
              <a:t>eak loads</a:t>
            </a:r>
          </a:p>
          <a:p>
            <a:pPr marL="342900" indent="-342900">
              <a:spcAft>
                <a:spcPct val="50000"/>
              </a:spcAft>
              <a:buClr>
                <a:srgbClr val="FF8000"/>
              </a:buClr>
              <a:buFontTx/>
              <a:buChar char="•"/>
            </a:pPr>
            <a:r>
              <a:rPr lang="en-US" sz="1800" b="0" dirty="0" smtClean="0"/>
              <a:t>0% error </a:t>
            </a:r>
            <a:r>
              <a:rPr lang="en-US" sz="1800" b="0" dirty="0"/>
              <a:t>r</a:t>
            </a:r>
            <a:r>
              <a:rPr lang="en-US" sz="1800" b="0" dirty="0" smtClean="0"/>
              <a:t>ate			</a:t>
            </a:r>
            <a:endParaRPr lang="en-US" sz="1800" dirty="0" smtClean="0"/>
          </a:p>
          <a:p>
            <a:pPr marL="342900" indent="-342900">
              <a:spcAft>
                <a:spcPct val="50000"/>
              </a:spcAft>
              <a:buClr>
                <a:srgbClr val="FF8000"/>
              </a:buClr>
              <a:buFontTx/>
              <a:buChar char="•"/>
            </a:pPr>
            <a:endParaRPr lang="en-US" sz="1800" b="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CF2FD6D-671F-422C-973E-45375F70F694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62000" y="323850"/>
            <a:ext cx="6477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 smtClean="0">
              <a:ln>
                <a:noFill/>
              </a:ln>
              <a:solidFill>
                <a:srgbClr val="219931"/>
              </a:solidFill>
              <a:effectLst/>
              <a:uLnTx/>
              <a:uFillTx/>
              <a:latin typeface="+mj-lt"/>
              <a:ea typeface="+mj-ea"/>
              <a:cs typeface="MS PGothic"/>
            </a:endParaRPr>
          </a:p>
        </p:txBody>
      </p:sp>
      <p:pic>
        <p:nvPicPr>
          <p:cNvPr id="13" name="Picture 10" descr="RequestBlockDiagram.jpg"/>
          <p:cNvPicPr>
            <a:picLocks noChangeAspect="1"/>
          </p:cNvPicPr>
          <p:nvPr/>
        </p:nvPicPr>
        <p:blipFill>
          <a:blip r:embed="rId2">
            <a:lum bright="70000" contrast="-70000"/>
          </a:blip>
          <a:srcRect/>
          <a:stretch>
            <a:fillRect/>
          </a:stretch>
        </p:blipFill>
        <p:spPr bwMode="auto">
          <a:xfrm>
            <a:off x="1479550" y="1212850"/>
            <a:ext cx="6184900" cy="443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7" name="Straight Connector 16"/>
          <p:cNvCxnSpPr/>
          <p:nvPr/>
        </p:nvCxnSpPr>
        <p:spPr bwMode="auto">
          <a:xfrm>
            <a:off x="2286000" y="2667000"/>
            <a:ext cx="4572000" cy="68580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9" name="Straight Connector 18"/>
          <p:cNvCxnSpPr/>
          <p:nvPr/>
        </p:nvCxnSpPr>
        <p:spPr bwMode="auto">
          <a:xfrm>
            <a:off x="1600200" y="3200400"/>
            <a:ext cx="3429000" cy="152400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aphicFrame>
        <p:nvGraphicFramePr>
          <p:cNvPr id="15" name="Chart 14"/>
          <p:cNvGraphicFramePr>
            <a:graphicFrameLocks/>
          </p:cNvGraphicFramePr>
          <p:nvPr/>
        </p:nvGraphicFramePr>
        <p:xfrm>
          <a:off x="3943350" y="1905000"/>
          <a:ext cx="5200650" cy="44386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Rectangle 2"/>
          <p:cNvSpPr txBox="1">
            <a:spLocks noChangeArrowheads="1"/>
          </p:cNvSpPr>
          <p:nvPr/>
        </p:nvSpPr>
        <p:spPr bwMode="auto">
          <a:xfrm>
            <a:off x="914400" y="304800"/>
            <a:ext cx="6477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400" kern="0" dirty="0" smtClean="0">
                <a:solidFill>
                  <a:srgbClr val="219931"/>
                </a:solidFill>
                <a:latin typeface="+mj-lt"/>
                <a:ea typeface="+mj-ea"/>
              </a:rPr>
              <a:t>Most Performance Gains in the Browser</a:t>
            </a:r>
            <a:endParaRPr kumimoji="0" lang="en-US" sz="2400" b="1" i="0" u="none" strike="noStrike" kern="0" cap="none" spc="0" normalizeH="0" baseline="0" noProof="0" dirty="0" smtClean="0">
              <a:ln>
                <a:noFill/>
              </a:ln>
              <a:solidFill>
                <a:srgbClr val="219931"/>
              </a:solidFill>
              <a:effectLst/>
              <a:uLnTx/>
              <a:uFillTx/>
              <a:latin typeface="+mj-lt"/>
              <a:ea typeface="+mj-ea"/>
              <a:cs typeface="MS PGothic"/>
            </a:endParaRPr>
          </a:p>
        </p:txBody>
      </p:sp>
      <p:graphicFrame>
        <p:nvGraphicFramePr>
          <p:cNvPr id="14" name="Chart 13"/>
          <p:cNvGraphicFramePr>
            <a:graphicFrameLocks/>
          </p:cNvGraphicFramePr>
          <p:nvPr/>
        </p:nvGraphicFramePr>
        <p:xfrm>
          <a:off x="228600" y="1066800"/>
          <a:ext cx="3714750" cy="3276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7" name="Rectangle 4"/>
          <p:cNvSpPr>
            <a:spLocks noChangeArrowheads="1"/>
          </p:cNvSpPr>
          <p:nvPr/>
        </p:nvSpPr>
        <p:spPr bwMode="auto">
          <a:xfrm>
            <a:off x="2286000" y="5073650"/>
            <a:ext cx="3733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800100" lvl="1" indent="-342900">
              <a:spcAft>
                <a:spcPct val="50000"/>
              </a:spcAft>
              <a:buClr>
                <a:srgbClr val="FF8000"/>
              </a:buClr>
            </a:pPr>
            <a:r>
              <a:rPr lang="en-US" sz="1800" b="0" dirty="0" smtClean="0"/>
              <a:t> </a:t>
            </a:r>
          </a:p>
          <a:p>
            <a:pPr marL="342900" indent="-342900">
              <a:spcAft>
                <a:spcPct val="50000"/>
              </a:spcAft>
              <a:buClr>
                <a:srgbClr val="FF8000"/>
              </a:buClr>
              <a:buFontTx/>
              <a:buChar char="•"/>
            </a:pPr>
            <a:endParaRPr lang="en-US" sz="1800" b="0" dirty="0"/>
          </a:p>
          <a:p>
            <a:pPr marL="342900" indent="-342900">
              <a:spcAft>
                <a:spcPct val="50000"/>
              </a:spcAft>
              <a:buClr>
                <a:srgbClr val="FF8000"/>
              </a:buClr>
              <a:buFontTx/>
              <a:buChar char="•"/>
            </a:pPr>
            <a:endParaRPr lang="en-US" sz="1800" b="0" dirty="0"/>
          </a:p>
          <a:p>
            <a:pPr marL="800100" lvl="1" indent="-342900">
              <a:spcAft>
                <a:spcPct val="50000"/>
              </a:spcAft>
              <a:buClr>
                <a:srgbClr val="FF8000"/>
              </a:buClr>
              <a:buFontTx/>
              <a:buChar char="•"/>
            </a:pPr>
            <a:endParaRPr lang="en-US" sz="1800" b="0" dirty="0"/>
          </a:p>
          <a:p>
            <a:pPr marL="342900" indent="-342900">
              <a:spcAft>
                <a:spcPct val="50000"/>
              </a:spcAft>
              <a:buClr>
                <a:srgbClr val="FF8000"/>
              </a:buClr>
              <a:buFontTx/>
              <a:buChar char="•"/>
            </a:pPr>
            <a:endParaRPr lang="en-US" sz="1800" b="0" dirty="0"/>
          </a:p>
          <a:p>
            <a:pPr marL="342900" indent="-342900">
              <a:spcAft>
                <a:spcPct val="50000"/>
              </a:spcAft>
              <a:buClr>
                <a:srgbClr val="FF8000"/>
              </a:buClr>
              <a:buFontTx/>
              <a:buChar char="•"/>
            </a:pPr>
            <a:endParaRPr lang="en-US" sz="1800" b="0" dirty="0"/>
          </a:p>
          <a:p>
            <a:pPr marL="342900" indent="-342900">
              <a:spcAft>
                <a:spcPct val="50000"/>
              </a:spcAft>
              <a:buClr>
                <a:srgbClr val="FF8000"/>
              </a:buClr>
              <a:buFontTx/>
              <a:buChar char="•"/>
            </a:pPr>
            <a:endParaRPr lang="en-US" sz="1400" b="0" dirty="0">
              <a:sym typeface="Wingdings" pitchFamily="2" charset="2"/>
            </a:endParaRPr>
          </a:p>
        </p:txBody>
      </p:sp>
      <p:sp>
        <p:nvSpPr>
          <p:cNvPr id="28" name="Rectangle 27"/>
          <p:cNvSpPr/>
          <p:nvPr/>
        </p:nvSpPr>
        <p:spPr bwMode="auto">
          <a:xfrm>
            <a:off x="1676400" y="2838450"/>
            <a:ext cx="5029200" cy="102870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indent="-342900" algn="ctr">
              <a:spcAft>
                <a:spcPct val="50000"/>
              </a:spcAft>
              <a:buClr>
                <a:srgbClr val="FF8000"/>
              </a:buClr>
            </a:pPr>
            <a:r>
              <a:rPr lang="en-US" sz="2000" b="0" dirty="0" smtClean="0"/>
              <a:t>Images </a:t>
            </a:r>
            <a:r>
              <a:rPr lang="en-US" sz="2000" b="0" dirty="0" smtClean="0">
                <a:sym typeface="Wingdings" pitchFamily="2" charset="2"/>
              </a:rPr>
              <a:t>to non-cookie domain resulted in</a:t>
            </a:r>
          </a:p>
          <a:p>
            <a:pPr marL="342900" indent="-342900" algn="ctr">
              <a:spcAft>
                <a:spcPct val="50000"/>
              </a:spcAft>
              <a:buClr>
                <a:srgbClr val="FF8000"/>
              </a:buClr>
            </a:pPr>
            <a:r>
              <a:rPr lang="en-US" sz="2000" u="sng" dirty="0" smtClean="0">
                <a:sym typeface="Wingdings" pitchFamily="2" charset="2"/>
              </a:rPr>
              <a:t>0.5%</a:t>
            </a:r>
            <a:r>
              <a:rPr lang="en-US" sz="2000" dirty="0" smtClean="0">
                <a:sym typeface="Wingdings" pitchFamily="2" charset="2"/>
              </a:rPr>
              <a:t> top line revenue increase!</a:t>
            </a:r>
            <a:endParaRPr lang="en-US" sz="20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  <p:bldGraphic spid="14" grpId="0">
        <p:bldAsOne/>
      </p:bldGraphic>
      <p:bldP spid="2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CF2FD6D-671F-422C-973E-45375F70F694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62000" y="323850"/>
            <a:ext cx="6477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400" kern="0" dirty="0" smtClean="0">
                <a:solidFill>
                  <a:srgbClr val="219931"/>
                </a:solidFill>
                <a:latin typeface="+mj-lt"/>
                <a:ea typeface="+mj-ea"/>
              </a:rPr>
              <a:t>Can you spot our release dates?</a:t>
            </a:r>
            <a:endParaRPr kumimoji="0" lang="en-US" sz="2400" b="1" i="0" u="none" strike="noStrike" kern="0" cap="none" spc="0" normalizeH="0" baseline="0" noProof="0" dirty="0" smtClean="0">
              <a:ln>
                <a:noFill/>
              </a:ln>
              <a:solidFill>
                <a:srgbClr val="219931"/>
              </a:solidFill>
              <a:effectLst/>
              <a:uLnTx/>
              <a:uFillTx/>
              <a:latin typeface="+mj-lt"/>
              <a:ea typeface="+mj-ea"/>
              <a:cs typeface="MS PGothic"/>
            </a:endParaRPr>
          </a:p>
        </p:txBody>
      </p:sp>
      <p:pic>
        <p:nvPicPr>
          <p:cNvPr id="56324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62275" y="2971800"/>
            <a:ext cx="5419725" cy="178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5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5800" y="1219200"/>
            <a:ext cx="5419725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6326" name="Object 6"/>
          <p:cNvGraphicFramePr>
            <a:graphicFrameLocks noChangeAspect="1"/>
          </p:cNvGraphicFramePr>
          <p:nvPr/>
        </p:nvGraphicFramePr>
        <p:xfrm>
          <a:off x="152400" y="4783138"/>
          <a:ext cx="8610600" cy="1160462"/>
        </p:xfrm>
        <a:graphic>
          <a:graphicData uri="http://schemas.openxmlformats.org/presentationml/2006/ole">
            <p:oleObj spid="_x0000_s56326" name="Visio" r:id="rId5" imgW="9182862" imgH="1862518" progId="Visio.Drawing.11">
              <p:embed/>
            </p:oleObj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6096000" y="1676400"/>
            <a:ext cx="213586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/>
              <a:t>s</a:t>
            </a:r>
            <a:r>
              <a:rPr lang="en-US" sz="1800" dirty="0" smtClean="0"/>
              <a:t>hopzilla.com </a:t>
            </a:r>
            <a:r>
              <a:rPr lang="en-US" sz="1600" b="0" dirty="0" smtClean="0"/>
              <a:t>10/13/08</a:t>
            </a:r>
            <a:endParaRPr lang="en-US" sz="1600" b="0" dirty="0"/>
          </a:p>
        </p:txBody>
      </p:sp>
      <p:sp>
        <p:nvSpPr>
          <p:cNvPr id="12" name="TextBox 11"/>
          <p:cNvSpPr txBox="1"/>
          <p:nvPr/>
        </p:nvSpPr>
        <p:spPr>
          <a:xfrm>
            <a:off x="1600200" y="3505200"/>
            <a:ext cx="152626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bizrate.com </a:t>
            </a:r>
            <a:r>
              <a:rPr lang="en-US" sz="1600" b="0" dirty="0" smtClean="0"/>
              <a:t>10/17/08</a:t>
            </a:r>
            <a:endParaRPr lang="en-US" sz="1600" b="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CF2FD6D-671F-422C-973E-45375F70F694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62000" y="323850"/>
            <a:ext cx="6477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400" kern="0" noProof="0" dirty="0" smtClean="0">
                <a:solidFill>
                  <a:srgbClr val="219931"/>
                </a:solidFill>
                <a:latin typeface="+mj-lt"/>
                <a:ea typeface="+mj-ea"/>
              </a:rPr>
              <a:t>Gratuitous Graph Slide</a:t>
            </a:r>
            <a:endParaRPr kumimoji="0" lang="en-US" sz="2400" b="1" i="0" u="none" strike="noStrike" kern="0" cap="none" spc="0" normalizeH="0" baseline="0" noProof="0" dirty="0" smtClean="0">
              <a:ln>
                <a:noFill/>
              </a:ln>
              <a:solidFill>
                <a:srgbClr val="219931"/>
              </a:solidFill>
              <a:effectLst/>
              <a:uLnTx/>
              <a:uFillTx/>
              <a:latin typeface="+mj-lt"/>
              <a:ea typeface="+mj-ea"/>
              <a:cs typeface="MS PGothic"/>
            </a:endParaRPr>
          </a:p>
        </p:txBody>
      </p:sp>
      <p:pic>
        <p:nvPicPr>
          <p:cNvPr id="7" name="Picture 6" descr="management-dash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5358" y="1219200"/>
            <a:ext cx="7254242" cy="45339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E2F2E6C6-216C-4848-9C0A-4213382953F1}" type="slidenum">
              <a:rPr lang="en-US" smtClean="0">
                <a:latin typeface="Arial" pitchFamily="34" charset="0"/>
                <a:ea typeface="MS PGothic"/>
                <a:cs typeface="MS PGothic"/>
              </a:rPr>
              <a:pPr/>
              <a:t>12</a:t>
            </a:fld>
            <a:endParaRPr lang="en-US" smtClean="0">
              <a:latin typeface="Arial" pitchFamily="34" charset="0"/>
              <a:ea typeface="MS PGothic"/>
              <a:cs typeface="MS PGothic"/>
            </a:endParaRPr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1371600"/>
            <a:ext cx="7543800" cy="3200400"/>
          </a:xfrm>
        </p:spPr>
        <p:txBody>
          <a:bodyPr/>
          <a:lstStyle/>
          <a:p>
            <a:pPr algn="ctr" eaLnBrk="1" hangingPunct="1"/>
            <a:r>
              <a:rPr lang="en-US" dirty="0" smtClean="0"/>
              <a:t>Yeah, yeah… but did we make </a:t>
            </a:r>
            <a:r>
              <a:rPr lang="en-US" dirty="0" smtClean="0"/>
              <a:t>money</a:t>
            </a:r>
            <a:r>
              <a:rPr lang="en-US" dirty="0" smtClean="0"/>
              <a:t>?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E2F2E6C6-216C-4848-9C0A-4213382953F1}" type="slidenum">
              <a:rPr lang="en-US" smtClean="0">
                <a:latin typeface="Arial" pitchFamily="34" charset="0"/>
                <a:ea typeface="MS PGothic"/>
                <a:cs typeface="MS PGothic"/>
              </a:rPr>
              <a:pPr/>
              <a:t>13</a:t>
            </a:fld>
            <a:endParaRPr lang="en-US" smtClean="0">
              <a:latin typeface="Arial" pitchFamily="34" charset="0"/>
              <a:ea typeface="MS PGothic"/>
              <a:cs typeface="MS PGothic"/>
            </a:endParaRPr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1371600"/>
            <a:ext cx="7543800" cy="3200400"/>
          </a:xfrm>
        </p:spPr>
        <p:txBody>
          <a:bodyPr/>
          <a:lstStyle/>
          <a:p>
            <a:pPr algn="ctr" eaLnBrk="1" hangingPunct="1"/>
            <a:r>
              <a:rPr lang="en-US" dirty="0" smtClean="0"/>
              <a:t>Site conversion rates increased 7-12%</a:t>
            </a:r>
            <a:endParaRPr lang="en-US" dirty="0" smtClean="0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838200" y="2209800"/>
            <a:ext cx="7543800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MS PGothic"/>
              </a:rPr>
              <a:t>Revenue = sessions x </a:t>
            </a:r>
            <a:r>
              <a:rPr kumimoji="0" lang="en-US" sz="2400" b="1" i="0" u="sng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MS PGothic"/>
              </a:rPr>
              <a:t>conversion %</a:t>
            </a:r>
            <a:r>
              <a:rPr kumimoji="0" lang="en-US" sz="2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MS PGothic"/>
              </a:rPr>
              <a:t> x CPC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CF2FD6D-671F-422C-973E-45375F70F694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  <p:graphicFrame>
        <p:nvGraphicFramePr>
          <p:cNvPr id="7" name="Chart 6"/>
          <p:cNvGraphicFramePr/>
          <p:nvPr/>
        </p:nvGraphicFramePr>
        <p:xfrm>
          <a:off x="1219200" y="1143000"/>
          <a:ext cx="6400800" cy="3581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62000" y="304800"/>
            <a:ext cx="6858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219931"/>
                </a:solidFill>
                <a:effectLst/>
                <a:uLnTx/>
                <a:uFillTx/>
                <a:latin typeface="+mj-lt"/>
                <a:ea typeface="+mj-ea"/>
                <a:cs typeface="MS PGothic"/>
              </a:rPr>
              <a:t>Performance</a:t>
            </a:r>
            <a:r>
              <a:rPr kumimoji="0" lang="en-US" sz="2400" b="1" i="0" u="none" strike="noStrike" kern="0" cap="none" spc="0" normalizeH="0" noProof="0" dirty="0" smtClean="0">
                <a:ln>
                  <a:noFill/>
                </a:ln>
                <a:solidFill>
                  <a:srgbClr val="219931"/>
                </a:solidFill>
                <a:effectLst/>
                <a:uLnTx/>
                <a:uFillTx/>
                <a:latin typeface="+mj-lt"/>
                <a:ea typeface="+mj-ea"/>
                <a:cs typeface="MS PGothic"/>
              </a:rPr>
              <a:t> Impacts Abandonment</a:t>
            </a:r>
            <a:endParaRPr kumimoji="0" lang="en-US" sz="2400" b="1" i="0" u="none" strike="noStrike" kern="0" cap="none" spc="0" normalizeH="0" baseline="0" noProof="0" dirty="0" smtClean="0">
              <a:ln>
                <a:noFill/>
              </a:ln>
              <a:solidFill>
                <a:srgbClr val="219931"/>
              </a:solidFill>
              <a:effectLst/>
              <a:uLnTx/>
              <a:uFillTx/>
              <a:latin typeface="+mj-lt"/>
              <a:ea typeface="+mj-ea"/>
              <a:cs typeface="MS PGothic"/>
            </a:endParaRPr>
          </a:p>
        </p:txBody>
      </p:sp>
      <p:graphicFrame>
        <p:nvGraphicFramePr>
          <p:cNvPr id="60419" name="Object 3"/>
          <p:cNvGraphicFramePr>
            <a:graphicFrameLocks noChangeAspect="1"/>
          </p:cNvGraphicFramePr>
          <p:nvPr/>
        </p:nvGraphicFramePr>
        <p:xfrm>
          <a:off x="152400" y="4783137"/>
          <a:ext cx="8610600" cy="1160463"/>
        </p:xfrm>
        <a:graphic>
          <a:graphicData uri="http://schemas.openxmlformats.org/presentationml/2006/ole">
            <p:oleObj spid="_x0000_s60419" name="Visio" r:id="rId4" imgW="9182862" imgH="1862518" progId="Visio.Drawing.11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CF2FD6D-671F-422C-973E-45375F70F694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62000" y="323850"/>
            <a:ext cx="6477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z="2400" kern="0" dirty="0" smtClean="0">
                <a:solidFill>
                  <a:srgbClr val="219931"/>
                </a:solidFill>
                <a:latin typeface="+mj-lt"/>
                <a:ea typeface="+mj-ea"/>
              </a:rPr>
              <a:t>Performance Penalties &amp; </a:t>
            </a:r>
            <a:r>
              <a:rPr lang="en-US" sz="2400" kern="0" dirty="0" smtClean="0">
                <a:solidFill>
                  <a:srgbClr val="219931"/>
                </a:solidFill>
              </a:rPr>
              <a:t>bizrate.co.uk</a:t>
            </a:r>
            <a:r>
              <a:rPr lang="en-US" sz="2400" kern="0" dirty="0" smtClean="0">
                <a:solidFill>
                  <a:srgbClr val="219931"/>
                </a:solidFill>
                <a:latin typeface="+mj-lt"/>
                <a:ea typeface="+mj-ea"/>
              </a:rPr>
              <a:t> </a:t>
            </a:r>
            <a:endParaRPr kumimoji="0" lang="en-US" sz="2400" b="1" i="0" u="none" strike="noStrike" kern="0" cap="none" spc="0" normalizeH="0" baseline="0" noProof="0" dirty="0" smtClean="0">
              <a:ln>
                <a:noFill/>
              </a:ln>
              <a:solidFill>
                <a:srgbClr val="219931"/>
              </a:solidFill>
              <a:effectLst/>
              <a:uLnTx/>
              <a:uFillTx/>
              <a:latin typeface="+mj-lt"/>
              <a:ea typeface="+mj-ea"/>
              <a:cs typeface="MS PGothic"/>
            </a:endParaRPr>
          </a:p>
        </p:txBody>
      </p:sp>
      <p:pic>
        <p:nvPicPr>
          <p:cNvPr id="59395" name="Chart 10" descr="image00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95400" y="1295400"/>
            <a:ext cx="6553200" cy="4156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 bwMode="auto">
          <a:xfrm>
            <a:off x="5486400" y="2362200"/>
            <a:ext cx="1600200" cy="60960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600" dirty="0" smtClean="0">
                <a:latin typeface="Arial" charset="0"/>
                <a:ea typeface="MS PGothic" pitchFamily="34" charset="-128"/>
              </a:rPr>
              <a:t>~120% SEM</a:t>
            </a: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MS PGothic" pitchFamily="34" charset="-128"/>
              </a:rPr>
              <a:t>Sessions</a:t>
            </a:r>
            <a:endParaRPr kumimoji="0" lang="en-U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MS PGothic" pitchFamily="34" charset="-128"/>
            </a:endParaRPr>
          </a:p>
        </p:txBody>
      </p:sp>
      <p:sp>
        <p:nvSpPr>
          <p:cNvPr id="10" name="Down Arrow 9"/>
          <p:cNvSpPr/>
          <p:nvPr/>
        </p:nvSpPr>
        <p:spPr bwMode="auto">
          <a:xfrm>
            <a:off x="5486400" y="2438400"/>
            <a:ext cx="228600" cy="228600"/>
          </a:xfrm>
          <a:prstGeom prst="downArrow">
            <a:avLst/>
          </a:prstGeom>
          <a:solidFill>
            <a:srgbClr val="00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>
              <a:rot lat="0" lon="300000" rev="10800000"/>
            </a:camera>
            <a:lightRig rig="threePt" dir="t"/>
          </a:scene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MS PGothic" pitchFamily="34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ight Arrow 4"/>
          <p:cNvSpPr/>
          <p:nvPr/>
        </p:nvSpPr>
        <p:spPr bwMode="auto">
          <a:xfrm>
            <a:off x="1219200" y="2590800"/>
            <a:ext cx="6019800" cy="1066800"/>
          </a:xfrm>
          <a:prstGeom prst="rightArrow">
            <a:avLst/>
          </a:prstGeom>
          <a:solidFill>
            <a:srgbClr val="00CC00">
              <a:alpha val="32000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>
              <a:rot lat="0" lon="0" rev="1680000"/>
            </a:camera>
            <a:lightRig rig="threePt" dir="t"/>
          </a:scene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MS PGothic" pitchFamily="34" charset="-128"/>
            </a:endParaRPr>
          </a:p>
        </p:txBody>
      </p:sp>
      <p:sp>
        <p:nvSpPr>
          <p:cNvPr id="7170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F8D0BF7F-32A6-428B-8470-413CD67570D1}" type="slidenum">
              <a:rPr lang="en-US" smtClean="0">
                <a:latin typeface="Arial" pitchFamily="34" charset="0"/>
                <a:ea typeface="MS PGothic"/>
                <a:cs typeface="MS PGothic"/>
              </a:rPr>
              <a:pPr/>
              <a:t>16</a:t>
            </a:fld>
            <a:endParaRPr lang="en-US" smtClean="0">
              <a:latin typeface="Arial" pitchFamily="34" charset="0"/>
              <a:ea typeface="MS PGothic"/>
              <a:cs typeface="MS PGothic"/>
            </a:endParaRPr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323850"/>
            <a:ext cx="6477000" cy="1143000"/>
          </a:xfrm>
        </p:spPr>
        <p:txBody>
          <a:bodyPr/>
          <a:lstStyle/>
          <a:p>
            <a:pPr eaLnBrk="1" hangingPunct="1"/>
            <a:r>
              <a:rPr lang="en-US" sz="2400" dirty="0" smtClean="0"/>
              <a:t>Performance Summary</a:t>
            </a:r>
            <a:endParaRPr lang="en-US" sz="2400" dirty="0" smtClean="0"/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1143000" y="1295400"/>
            <a:ext cx="70104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Aft>
                <a:spcPct val="50000"/>
              </a:spcAft>
              <a:buClr>
                <a:srgbClr val="FF8000"/>
              </a:buClr>
              <a:buFontTx/>
              <a:buChar char="•"/>
            </a:pPr>
            <a:r>
              <a:rPr lang="en-US" sz="1800" b="0" dirty="0" smtClean="0"/>
              <a:t>Conversion Rate		</a:t>
            </a:r>
            <a:r>
              <a:rPr lang="en-US" sz="1800" dirty="0" smtClean="0">
                <a:solidFill>
                  <a:srgbClr val="00CC00"/>
                </a:solidFill>
              </a:rPr>
              <a:t>+</a:t>
            </a:r>
            <a:r>
              <a:rPr lang="en-US" sz="1800" dirty="0" smtClean="0"/>
              <a:t>7% - 12% </a:t>
            </a:r>
          </a:p>
          <a:p>
            <a:pPr marL="342900" indent="-342900">
              <a:spcAft>
                <a:spcPct val="50000"/>
              </a:spcAft>
              <a:buClr>
                <a:srgbClr val="FF8000"/>
              </a:buClr>
              <a:buFontTx/>
              <a:buChar char="•"/>
            </a:pPr>
            <a:r>
              <a:rPr lang="en-US" sz="1800" b="0" dirty="0" smtClean="0"/>
              <a:t>Page View’s			</a:t>
            </a:r>
            <a:r>
              <a:rPr lang="en-US" sz="1800" dirty="0">
                <a:solidFill>
                  <a:srgbClr val="00CC00"/>
                </a:solidFill>
              </a:rPr>
              <a:t>+</a:t>
            </a:r>
            <a:r>
              <a:rPr lang="en-US" sz="1800" dirty="0" smtClean="0"/>
              <a:t>25%</a:t>
            </a:r>
          </a:p>
          <a:p>
            <a:pPr marL="342900" indent="-342900">
              <a:spcAft>
                <a:spcPct val="50000"/>
              </a:spcAft>
              <a:buClr>
                <a:srgbClr val="FF8000"/>
              </a:buClr>
              <a:buFontTx/>
              <a:buChar char="•"/>
            </a:pPr>
            <a:r>
              <a:rPr lang="en-US" sz="1800" b="0" dirty="0" smtClean="0"/>
              <a:t>US SEM Sessions		</a:t>
            </a:r>
            <a:r>
              <a:rPr lang="en-US" sz="1800" dirty="0">
                <a:solidFill>
                  <a:srgbClr val="00CC00"/>
                </a:solidFill>
              </a:rPr>
              <a:t>+</a:t>
            </a:r>
            <a:r>
              <a:rPr lang="en-US" sz="1800" dirty="0" smtClean="0"/>
              <a:t>8%</a:t>
            </a:r>
          </a:p>
          <a:p>
            <a:pPr marL="342900" indent="-342900">
              <a:spcAft>
                <a:spcPct val="50000"/>
              </a:spcAft>
              <a:buClr>
                <a:srgbClr val="FF8000"/>
              </a:buClr>
              <a:buFontTx/>
              <a:buChar char="•"/>
            </a:pPr>
            <a:r>
              <a:rPr lang="en-US" sz="1800" b="0" dirty="0" smtClean="0"/>
              <a:t>Bizrate.co.uk SEM Sessions	</a:t>
            </a:r>
            <a:r>
              <a:rPr lang="en-US" sz="1800" dirty="0">
                <a:solidFill>
                  <a:srgbClr val="00CC00"/>
                </a:solidFill>
              </a:rPr>
              <a:t>+</a:t>
            </a:r>
            <a:r>
              <a:rPr lang="en-US" sz="1800" dirty="0" smtClean="0"/>
              <a:t>120%</a:t>
            </a:r>
          </a:p>
          <a:p>
            <a:pPr marL="342900" indent="-342900">
              <a:spcAft>
                <a:spcPct val="50000"/>
              </a:spcAft>
              <a:buClr>
                <a:srgbClr val="FF8000"/>
              </a:buClr>
              <a:buFontTx/>
              <a:buChar char="•"/>
            </a:pPr>
            <a:endParaRPr lang="en-US" sz="1800" b="0" dirty="0"/>
          </a:p>
          <a:p>
            <a:pPr marL="342900" indent="-342900">
              <a:spcAft>
                <a:spcPct val="50000"/>
              </a:spcAft>
              <a:buClr>
                <a:srgbClr val="FF8000"/>
              </a:buClr>
              <a:buFontTx/>
              <a:buChar char="•"/>
            </a:pPr>
            <a:r>
              <a:rPr lang="en-US" sz="1800" b="0" dirty="0" smtClean="0"/>
              <a:t>Infrastructure Required	(US)	</a:t>
            </a:r>
            <a:r>
              <a:rPr lang="en-US" sz="1800" dirty="0" smtClean="0">
                <a:solidFill>
                  <a:srgbClr val="FF0000"/>
                </a:solidFill>
              </a:rPr>
              <a:t>-</a:t>
            </a:r>
            <a:r>
              <a:rPr lang="en-US" sz="1800" dirty="0" smtClean="0"/>
              <a:t>50% </a:t>
            </a:r>
            <a:r>
              <a:rPr lang="en-US" sz="1800" b="0" dirty="0" smtClean="0"/>
              <a:t>(200 </a:t>
            </a:r>
            <a:r>
              <a:rPr lang="en-US" sz="1800" b="0" dirty="0" err="1" smtClean="0"/>
              <a:t>vs</a:t>
            </a:r>
            <a:r>
              <a:rPr lang="en-US" sz="1800" b="0" dirty="0" smtClean="0"/>
              <a:t> 402 nodes)</a:t>
            </a:r>
          </a:p>
          <a:p>
            <a:pPr marL="342900" indent="-342900">
              <a:spcAft>
                <a:spcPct val="50000"/>
              </a:spcAft>
              <a:buClr>
                <a:srgbClr val="FF8000"/>
              </a:buClr>
              <a:buFontTx/>
              <a:buChar char="•"/>
            </a:pPr>
            <a:r>
              <a:rPr lang="en-US" sz="1800" b="0" dirty="0" smtClean="0"/>
              <a:t>Availability 			</a:t>
            </a:r>
            <a:r>
              <a:rPr lang="en-US" sz="1800" dirty="0" smtClean="0"/>
              <a:t>99.71% </a:t>
            </a:r>
            <a:r>
              <a:rPr lang="en-US" sz="1800" dirty="0">
                <a:solidFill>
                  <a:srgbClr val="00CC00"/>
                </a:solidFill>
                <a:sym typeface="Wingdings" pitchFamily="2" charset="2"/>
              </a:rPr>
              <a:t></a:t>
            </a:r>
            <a:r>
              <a:rPr lang="en-US" sz="1800" dirty="0" smtClean="0"/>
              <a:t> 99.94%</a:t>
            </a:r>
            <a:r>
              <a:rPr lang="en-US" sz="1800" b="0" dirty="0" smtClean="0"/>
              <a:t>	</a:t>
            </a:r>
          </a:p>
          <a:p>
            <a:pPr marL="342900" indent="-342900">
              <a:spcAft>
                <a:spcPct val="50000"/>
              </a:spcAft>
              <a:buClr>
                <a:srgbClr val="FF8000"/>
              </a:buClr>
              <a:buFontTx/>
              <a:buChar char="•"/>
            </a:pPr>
            <a:r>
              <a:rPr lang="en-US" sz="1800" b="0" dirty="0" smtClean="0"/>
              <a:t>Product Velocity		</a:t>
            </a:r>
            <a:r>
              <a:rPr lang="en-US" sz="1800" dirty="0">
                <a:solidFill>
                  <a:srgbClr val="00CC00"/>
                </a:solidFill>
              </a:rPr>
              <a:t>+</a:t>
            </a:r>
            <a:r>
              <a:rPr lang="en-US" sz="1800" dirty="0" smtClean="0"/>
              <a:t>225%</a:t>
            </a:r>
          </a:p>
          <a:p>
            <a:pPr marL="342900" indent="-342900">
              <a:spcAft>
                <a:spcPct val="50000"/>
              </a:spcAft>
              <a:buClr>
                <a:srgbClr val="FF8000"/>
              </a:buClr>
              <a:buFontTx/>
              <a:buChar char="•"/>
            </a:pPr>
            <a:r>
              <a:rPr lang="en-US" sz="1800" b="0" dirty="0" smtClean="0"/>
              <a:t>Release Cost			</a:t>
            </a:r>
            <a:r>
              <a:rPr lang="en-US" sz="1800" dirty="0" smtClean="0"/>
              <a:t>$1,000’s </a:t>
            </a:r>
            <a:r>
              <a:rPr lang="en-US" sz="1800" dirty="0" smtClean="0">
                <a:solidFill>
                  <a:srgbClr val="00CC00"/>
                </a:solidFill>
                <a:sym typeface="Wingdings" pitchFamily="2" charset="2"/>
              </a:rPr>
              <a:t></a:t>
            </a:r>
            <a:r>
              <a:rPr lang="en-US" sz="1800" b="0" dirty="0" smtClean="0">
                <a:sym typeface="Wingdings" pitchFamily="2" charset="2"/>
              </a:rPr>
              <a:t> </a:t>
            </a:r>
            <a:r>
              <a:rPr lang="en-US" sz="1800" dirty="0" smtClean="0">
                <a:sym typeface="Wingdings" pitchFamily="2" charset="2"/>
              </a:rPr>
              <a:t>$80</a:t>
            </a:r>
            <a:r>
              <a:rPr lang="en-US" sz="1800" b="0" dirty="0" smtClean="0"/>
              <a:t>			</a:t>
            </a:r>
          </a:p>
          <a:p>
            <a:pPr marL="342900" indent="-342900">
              <a:spcAft>
                <a:spcPct val="50000"/>
              </a:spcAft>
              <a:buClr>
                <a:srgbClr val="FF8000"/>
              </a:buClr>
              <a:buFontTx/>
              <a:buChar char="•"/>
            </a:pPr>
            <a:endParaRPr lang="en-US" sz="1800" b="0" dirty="0" smtClean="0"/>
          </a:p>
          <a:p>
            <a:pPr marL="342900" indent="-342900">
              <a:spcAft>
                <a:spcPct val="50000"/>
              </a:spcAft>
              <a:buClr>
                <a:srgbClr val="FF8000"/>
              </a:buClr>
              <a:buFontTx/>
              <a:buChar char="•"/>
            </a:pPr>
            <a:endParaRPr lang="en-US" sz="1800" b="0" dirty="0" smtClean="0"/>
          </a:p>
          <a:p>
            <a:pPr marL="342900" indent="-342900">
              <a:spcAft>
                <a:spcPct val="50000"/>
              </a:spcAft>
              <a:buClr>
                <a:srgbClr val="FF8000"/>
              </a:buClr>
              <a:buFontTx/>
              <a:buChar char="•"/>
            </a:pPr>
            <a:endParaRPr lang="en-US" sz="1800" b="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E2F2E6C6-216C-4848-9C0A-4213382953F1}" type="slidenum">
              <a:rPr lang="en-US" smtClean="0">
                <a:latin typeface="Arial" pitchFamily="34" charset="0"/>
                <a:ea typeface="MS PGothic"/>
                <a:cs typeface="MS PGothic"/>
              </a:rPr>
              <a:pPr/>
              <a:t>17</a:t>
            </a:fld>
            <a:endParaRPr lang="en-US" smtClean="0">
              <a:latin typeface="Arial" pitchFamily="34" charset="0"/>
              <a:ea typeface="MS PGothic"/>
              <a:cs typeface="MS PGothic"/>
            </a:endParaRPr>
          </a:p>
        </p:txBody>
      </p:sp>
      <p:sp>
        <p:nvSpPr>
          <p:cNvPr id="8" name="Slide Number Placeholder 3"/>
          <p:cNvSpPr txBox="1">
            <a:spLocks/>
          </p:cNvSpPr>
          <p:nvPr/>
        </p:nvSpPr>
        <p:spPr bwMode="auto">
          <a:xfrm>
            <a:off x="7086600" y="304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2F2E6C6-216C-4848-9C0A-4213382953F1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C7C7C7"/>
                </a:solidFill>
                <a:effectLst/>
                <a:uLnTx/>
                <a:uFillTx/>
                <a:latin typeface="Arial" pitchFamily="34" charset="0"/>
                <a:ea typeface="MS PGothic"/>
                <a:cs typeface="MS PGothic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000" b="0" i="0" u="none" strike="noStrike" kern="1200" cap="none" spc="0" normalizeH="0" baseline="0" noProof="0" smtClean="0">
              <a:ln>
                <a:noFill/>
              </a:ln>
              <a:solidFill>
                <a:srgbClr val="C7C7C7"/>
              </a:solidFill>
              <a:effectLst/>
              <a:uLnTx/>
              <a:uFillTx/>
              <a:latin typeface="Arial" pitchFamily="34" charset="0"/>
              <a:ea typeface="MS PGothic"/>
              <a:cs typeface="MS PGothic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914400" y="1371600"/>
            <a:ext cx="7543800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0" cap="none" spc="0" normalizeH="0" baseline="0" noProof="0" dirty="0" smtClean="0">
                <a:ln>
                  <a:noFill/>
                </a:ln>
                <a:solidFill>
                  <a:srgbClr val="219931"/>
                </a:solidFill>
                <a:effectLst/>
                <a:uLnTx/>
                <a:uFillTx/>
                <a:latin typeface="+mj-lt"/>
                <a:ea typeface="+mj-ea"/>
                <a:cs typeface="MS PGothic"/>
              </a:rPr>
              <a:t>Is Performance Worth</a:t>
            </a:r>
            <a:r>
              <a:rPr kumimoji="0" lang="en-US" sz="3000" b="1" i="0" u="none" strike="noStrike" kern="0" cap="none" spc="0" normalizeH="0" noProof="0" dirty="0" smtClean="0">
                <a:ln>
                  <a:noFill/>
                </a:ln>
                <a:solidFill>
                  <a:srgbClr val="219931"/>
                </a:solidFill>
                <a:effectLst/>
                <a:uLnTx/>
                <a:uFillTx/>
                <a:latin typeface="+mj-lt"/>
                <a:ea typeface="+mj-ea"/>
                <a:cs typeface="MS PGothic"/>
              </a:rPr>
              <a:t> The Expense?</a:t>
            </a:r>
            <a:endParaRPr kumimoji="0" lang="en-US" sz="3000" b="1" i="0" u="none" strike="noStrike" kern="0" cap="none" spc="0" normalizeH="0" baseline="0" noProof="0" dirty="0" smtClean="0">
              <a:ln>
                <a:noFill/>
              </a:ln>
              <a:solidFill>
                <a:srgbClr val="219931"/>
              </a:solidFill>
              <a:effectLst/>
              <a:uLnTx/>
              <a:uFillTx/>
              <a:latin typeface="+mj-lt"/>
              <a:ea typeface="+mj-ea"/>
              <a:cs typeface="MS PGothic"/>
            </a:endParaRPr>
          </a:p>
        </p:txBody>
      </p:sp>
      <p:sp>
        <p:nvSpPr>
          <p:cNvPr id="10" name="Rectangle 2"/>
          <p:cNvSpPr txBox="1">
            <a:spLocks noChangeArrowheads="1"/>
          </p:cNvSpPr>
          <p:nvPr/>
        </p:nvSpPr>
        <p:spPr bwMode="auto">
          <a:xfrm>
            <a:off x="838200" y="2209800"/>
            <a:ext cx="7543800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MS PGothic"/>
              </a:rPr>
              <a:t>YES!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E2F2E6C6-216C-4848-9C0A-4213382953F1}" type="slidenum">
              <a:rPr lang="en-US" smtClean="0">
                <a:latin typeface="Arial" pitchFamily="34" charset="0"/>
                <a:ea typeface="MS PGothic"/>
                <a:cs typeface="MS PGothic"/>
              </a:rPr>
              <a:pPr/>
              <a:t>18</a:t>
            </a:fld>
            <a:endParaRPr lang="en-US" smtClean="0">
              <a:latin typeface="Arial" pitchFamily="34" charset="0"/>
              <a:ea typeface="MS PGothic"/>
              <a:cs typeface="MS PGothic"/>
            </a:endParaRPr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1371600"/>
            <a:ext cx="7543800" cy="3200400"/>
          </a:xfrm>
        </p:spPr>
        <p:txBody>
          <a:bodyPr/>
          <a:lstStyle/>
          <a:p>
            <a:pPr algn="ctr" eaLnBrk="1" hangingPunct="1"/>
            <a:r>
              <a:rPr lang="en-US" dirty="0" smtClean="0"/>
              <a:t>Key Decision:  </a:t>
            </a:r>
            <a:r>
              <a:rPr lang="en-US" dirty="0" err="1" smtClean="0"/>
              <a:t>Refactor</a:t>
            </a:r>
            <a:r>
              <a:rPr lang="en-US" dirty="0" smtClean="0"/>
              <a:t> or Rebuild</a:t>
            </a:r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E2F2E6C6-216C-4848-9C0A-4213382953F1}" type="slidenum">
              <a:rPr lang="en-US" smtClean="0">
                <a:latin typeface="Arial" pitchFamily="34" charset="0"/>
                <a:ea typeface="MS PGothic"/>
                <a:cs typeface="MS PGothic"/>
              </a:rPr>
              <a:pPr/>
              <a:t>19</a:t>
            </a:fld>
            <a:endParaRPr lang="en-US" smtClean="0">
              <a:latin typeface="Arial" pitchFamily="34" charset="0"/>
              <a:ea typeface="MS PGothic"/>
              <a:cs typeface="MS PGothic"/>
            </a:endParaRPr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1371600"/>
            <a:ext cx="7543800" cy="3200400"/>
          </a:xfrm>
        </p:spPr>
        <p:txBody>
          <a:bodyPr/>
          <a:lstStyle/>
          <a:p>
            <a:pPr algn="ctr" eaLnBrk="1" hangingPunct="1"/>
            <a:r>
              <a:rPr lang="en-US" dirty="0" smtClean="0"/>
              <a:t>Simplicity, Speed and Quality</a:t>
            </a:r>
            <a:br>
              <a:rPr lang="en-US" dirty="0" smtClean="0"/>
            </a:br>
            <a:r>
              <a:rPr lang="en-US" dirty="0" smtClean="0"/>
              <a:t>are design decisions</a:t>
            </a:r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E2F2E6C6-216C-4848-9C0A-4213382953F1}" type="slidenum">
              <a:rPr lang="en-US" smtClean="0">
                <a:latin typeface="Arial" pitchFamily="34" charset="0"/>
                <a:ea typeface="MS PGothic"/>
                <a:cs typeface="MS PGothic"/>
              </a:rPr>
              <a:pPr/>
              <a:t>20</a:t>
            </a:fld>
            <a:endParaRPr lang="en-US" smtClean="0">
              <a:latin typeface="Arial" pitchFamily="34" charset="0"/>
              <a:ea typeface="MS PGothic"/>
              <a:cs typeface="MS PGothic"/>
            </a:endParaRPr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1371600"/>
            <a:ext cx="7543800" cy="3200400"/>
          </a:xfrm>
        </p:spPr>
        <p:txBody>
          <a:bodyPr/>
          <a:lstStyle/>
          <a:p>
            <a:pPr algn="ctr" eaLnBrk="1" hangingPunct="1"/>
            <a:r>
              <a:rPr lang="en-US" dirty="0" smtClean="0"/>
              <a:t>Performance Gain Can Be Unexpected</a:t>
            </a:r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E2F2E6C6-216C-4848-9C0A-4213382953F1}" type="slidenum">
              <a:rPr lang="en-US" smtClean="0">
                <a:latin typeface="Arial" pitchFamily="34" charset="0"/>
                <a:ea typeface="MS PGothic"/>
                <a:cs typeface="MS PGothic"/>
              </a:rPr>
              <a:pPr/>
              <a:t>21</a:t>
            </a:fld>
            <a:endParaRPr lang="en-US" smtClean="0">
              <a:latin typeface="Arial" pitchFamily="34" charset="0"/>
              <a:ea typeface="MS PGothic"/>
              <a:cs typeface="MS PGothic"/>
            </a:endParaRPr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1371600"/>
            <a:ext cx="7543800" cy="3200400"/>
          </a:xfrm>
        </p:spPr>
        <p:txBody>
          <a:bodyPr/>
          <a:lstStyle/>
          <a:p>
            <a:pPr algn="ctr" eaLnBrk="1" hangingPunct="1"/>
            <a:r>
              <a:rPr lang="en-US" dirty="0" smtClean="0"/>
              <a:t>We Get What We Measure</a:t>
            </a:r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E2F2E6C6-216C-4848-9C0A-4213382953F1}" type="slidenum">
              <a:rPr lang="en-US" smtClean="0">
                <a:latin typeface="Arial" pitchFamily="34" charset="0"/>
                <a:ea typeface="MS PGothic"/>
                <a:cs typeface="MS PGothic"/>
              </a:rPr>
              <a:pPr/>
              <a:t>22</a:t>
            </a:fld>
            <a:endParaRPr lang="en-US" smtClean="0">
              <a:latin typeface="Arial" pitchFamily="34" charset="0"/>
              <a:ea typeface="MS PGothic"/>
              <a:cs typeface="MS PGothic"/>
            </a:endParaRPr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1371600"/>
            <a:ext cx="7543800" cy="3200400"/>
          </a:xfrm>
        </p:spPr>
        <p:txBody>
          <a:bodyPr/>
          <a:lstStyle/>
          <a:p>
            <a:pPr algn="ctr" eaLnBrk="1" hangingPunct="1"/>
            <a:r>
              <a:rPr lang="en-US" dirty="0" smtClean="0"/>
              <a:t>Lots More To Come</a:t>
            </a:r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6" descr="shopzilla_title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Text Box 7"/>
          <p:cNvSpPr txBox="1">
            <a:spLocks noChangeArrowheads="1"/>
          </p:cNvSpPr>
          <p:nvPr/>
        </p:nvSpPr>
        <p:spPr bwMode="auto">
          <a:xfrm>
            <a:off x="390525" y="2212975"/>
            <a:ext cx="6619875" cy="215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Aft>
                <a:spcPct val="35000"/>
              </a:spcAft>
            </a:pPr>
            <a:r>
              <a:rPr lang="en-US" sz="3000" dirty="0" smtClean="0">
                <a:solidFill>
                  <a:srgbClr val="219931"/>
                </a:solidFill>
              </a:rPr>
              <a:t>Thank You!</a:t>
            </a:r>
          </a:p>
          <a:p>
            <a:pPr eaLnBrk="0" hangingPunct="0">
              <a:spcAft>
                <a:spcPct val="35000"/>
              </a:spcAft>
            </a:pPr>
            <a:endParaRPr lang="en-US" sz="2000" dirty="0">
              <a:solidFill>
                <a:srgbClr val="219931"/>
              </a:solidFill>
            </a:endParaRPr>
          </a:p>
          <a:p>
            <a:pPr eaLnBrk="0" hangingPunct="0">
              <a:spcAft>
                <a:spcPct val="35000"/>
              </a:spcAft>
            </a:pPr>
            <a:r>
              <a:rPr lang="en-US" sz="1800" dirty="0" smtClean="0"/>
              <a:t>Blog: 	tech.shopzilla.com</a:t>
            </a:r>
          </a:p>
          <a:p>
            <a:pPr eaLnBrk="0" hangingPunct="0">
              <a:spcAft>
                <a:spcPct val="35000"/>
              </a:spcAft>
            </a:pPr>
            <a:r>
              <a:rPr lang="en-US" sz="1800" dirty="0" smtClean="0"/>
              <a:t>Email:	velocity@shopzilla.com</a:t>
            </a:r>
          </a:p>
          <a:p>
            <a:pPr eaLnBrk="0" hangingPunct="0">
              <a:spcAft>
                <a:spcPct val="35000"/>
              </a:spcAft>
            </a:pPr>
            <a:r>
              <a:rPr lang="en-US" sz="1800" dirty="0" smtClean="0"/>
              <a:t>Jobs:	jobs.shopzilla.com</a:t>
            </a:r>
            <a:endParaRPr lang="en-US" sz="1800" dirty="0"/>
          </a:p>
        </p:txBody>
      </p:sp>
      <p:sp>
        <p:nvSpPr>
          <p:cNvPr id="2052" name="Text Box 8"/>
          <p:cNvSpPr txBox="1">
            <a:spLocks noChangeArrowheads="1"/>
          </p:cNvSpPr>
          <p:nvPr/>
        </p:nvSpPr>
        <p:spPr bwMode="auto">
          <a:xfrm>
            <a:off x="4038600" y="6477000"/>
            <a:ext cx="46482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0" hangingPunct="0"/>
            <a:r>
              <a:rPr lang="en-US" b="0" dirty="0" smtClean="0">
                <a:solidFill>
                  <a:schemeClr val="bg2"/>
                </a:solidFill>
              </a:rPr>
              <a:t> June 23</a:t>
            </a:r>
            <a:r>
              <a:rPr lang="en-US" b="0" baseline="30000" dirty="0" smtClean="0">
                <a:solidFill>
                  <a:schemeClr val="bg2"/>
                </a:solidFill>
              </a:rPr>
              <a:t>rd</a:t>
            </a:r>
            <a:r>
              <a:rPr lang="en-US" b="0" dirty="0" smtClean="0">
                <a:solidFill>
                  <a:schemeClr val="bg2"/>
                </a:solidFill>
              </a:rPr>
              <a:t>, 2009    |    Velocity 2009</a:t>
            </a:r>
            <a:endParaRPr lang="en-US" b="0" dirty="0">
              <a:solidFill>
                <a:schemeClr val="bg2"/>
              </a:solidFill>
            </a:endParaRPr>
          </a:p>
        </p:txBody>
      </p:sp>
      <p:sp>
        <p:nvSpPr>
          <p:cNvPr id="2053" name="Line 14"/>
          <p:cNvSpPr>
            <a:spLocks noChangeShapeType="1"/>
          </p:cNvSpPr>
          <p:nvPr/>
        </p:nvSpPr>
        <p:spPr bwMode="auto">
          <a:xfrm>
            <a:off x="0" y="1905000"/>
            <a:ext cx="8534400" cy="0"/>
          </a:xfrm>
          <a:prstGeom prst="line">
            <a:avLst/>
          </a:prstGeom>
          <a:noFill/>
          <a:ln w="9525">
            <a:solidFill>
              <a:srgbClr val="C7C7C7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054" name="Rectangle 17"/>
          <p:cNvSpPr>
            <a:spLocks noChangeArrowheads="1"/>
          </p:cNvSpPr>
          <p:nvPr/>
        </p:nvSpPr>
        <p:spPr bwMode="auto">
          <a:xfrm>
            <a:off x="9775825" y="2066925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US" sz="2400" b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Arial Rounded MT Bold"/>
        <a:ea typeface="MS PGothic"/>
        <a:cs typeface=""/>
      </a:majorFont>
      <a:minorFont>
        <a:latin typeface="Arial"/>
        <a:ea typeface="MS PGothic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MS PGothic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MS PGothic" pitchFamily="34" charset="-128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14171</TotalTime>
  <Words>353</Words>
  <Application>Microsoft Office PowerPoint</Application>
  <PresentationFormat>On-screen Show (4:3)</PresentationFormat>
  <Paragraphs>126</Paragraphs>
  <Slides>23</Slides>
  <Notes>14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9" baseType="lpstr">
      <vt:lpstr>Arial</vt:lpstr>
      <vt:lpstr>MS PGothic</vt:lpstr>
      <vt:lpstr>Arial Rounded MT Bold</vt:lpstr>
      <vt:lpstr>Wingdings</vt:lpstr>
      <vt:lpstr>Blank Presentation</vt:lpstr>
      <vt:lpstr>Visio</vt:lpstr>
      <vt:lpstr>Slide 1</vt:lpstr>
      <vt:lpstr>Slide 2</vt:lpstr>
      <vt:lpstr>Background</vt:lpstr>
      <vt:lpstr>Our Build Approach</vt:lpstr>
      <vt:lpstr>Slide 5</vt:lpstr>
      <vt:lpstr>Slide 6</vt:lpstr>
      <vt:lpstr>Slide 7</vt:lpstr>
      <vt:lpstr>Slide 8</vt:lpstr>
      <vt:lpstr>Slide 9</vt:lpstr>
      <vt:lpstr>Slide 10</vt:lpstr>
      <vt:lpstr>Slide 11</vt:lpstr>
      <vt:lpstr>Yeah, yeah… but did we make money?</vt:lpstr>
      <vt:lpstr>Site conversion rates increased 7-12%</vt:lpstr>
      <vt:lpstr>Slide 14</vt:lpstr>
      <vt:lpstr>Slide 15</vt:lpstr>
      <vt:lpstr>Performance Summary</vt:lpstr>
      <vt:lpstr>Slide 17</vt:lpstr>
      <vt:lpstr>Key Decision:  Refactor or Rebuild</vt:lpstr>
      <vt:lpstr>Simplicity, Speed and Quality are design decisions</vt:lpstr>
      <vt:lpstr>Performance Gain Can Be Unexpected</vt:lpstr>
      <vt:lpstr>We Get What We Measure</vt:lpstr>
      <vt:lpstr>Lots More To Come</vt:lpstr>
      <vt:lpstr>Slide 23</vt:lpstr>
    </vt:vector>
  </TitlesOfParts>
  <Company>Synapse Group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Administrator</cp:lastModifiedBy>
  <cp:revision>875</cp:revision>
  <cp:lastPrinted>2007-02-20T16:43:53Z</cp:lastPrinted>
  <dcterms:modified xsi:type="dcterms:W3CDTF">2009-06-20T05:29:07Z</dcterms:modified>
</cp:coreProperties>
</file>